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5"/>
  </p:sldMasterIdLst>
  <p:notesMasterIdLst>
    <p:notesMasterId r:id="rId49"/>
  </p:notesMasterIdLst>
  <p:handoutMasterIdLst>
    <p:handoutMasterId r:id="rId50"/>
  </p:handoutMasterIdLst>
  <p:sldIdLst>
    <p:sldId id="283" r:id="rId6"/>
    <p:sldId id="284" r:id="rId7"/>
    <p:sldId id="297" r:id="rId8"/>
    <p:sldId id="303" r:id="rId9"/>
    <p:sldId id="304" r:id="rId10"/>
    <p:sldId id="275" r:id="rId11"/>
    <p:sldId id="306" r:id="rId12"/>
    <p:sldId id="335" r:id="rId13"/>
    <p:sldId id="309" r:id="rId14"/>
    <p:sldId id="310" r:id="rId15"/>
    <p:sldId id="325" r:id="rId16"/>
    <p:sldId id="425" r:id="rId17"/>
    <p:sldId id="334" r:id="rId18"/>
    <p:sldId id="314" r:id="rId19"/>
    <p:sldId id="350" r:id="rId20"/>
    <p:sldId id="348" r:id="rId21"/>
    <p:sldId id="342" r:id="rId22"/>
    <p:sldId id="339" r:id="rId23"/>
    <p:sldId id="338" r:id="rId24"/>
    <p:sldId id="317" r:id="rId25"/>
    <p:sldId id="430" r:id="rId26"/>
    <p:sldId id="318" r:id="rId27"/>
    <p:sldId id="426" r:id="rId28"/>
    <p:sldId id="343" r:id="rId29"/>
    <p:sldId id="429" r:id="rId30"/>
    <p:sldId id="346" r:id="rId31"/>
    <p:sldId id="336" r:id="rId32"/>
    <p:sldId id="322" r:id="rId33"/>
    <p:sldId id="324" r:id="rId34"/>
    <p:sldId id="431" r:id="rId35"/>
    <p:sldId id="332" r:id="rId36"/>
    <p:sldId id="427" r:id="rId37"/>
    <p:sldId id="432" r:id="rId38"/>
    <p:sldId id="333" r:id="rId39"/>
    <p:sldId id="428" r:id="rId40"/>
    <p:sldId id="433" r:id="rId41"/>
    <p:sldId id="434" r:id="rId42"/>
    <p:sldId id="337" r:id="rId43"/>
    <p:sldId id="435" r:id="rId44"/>
    <p:sldId id="294" r:id="rId45"/>
    <p:sldId id="262" r:id="rId46"/>
    <p:sldId id="285" r:id="rId47"/>
    <p:sldId id="277"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59">
          <p15:clr>
            <a:srgbClr val="A4A3A4"/>
          </p15:clr>
        </p15:guide>
        <p15:guide id="4" pos="49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981F4D-967F-9BBC-5678-35F2D87DE879}" name="Beth Lauck" initials="BL" userId="S::blauck@urbandale.org::42636ae0-3034-42be-8457-f41fa1d12a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6FACDE"/>
    <a:srgbClr val="666666"/>
    <a:srgbClr val="D5E3F3"/>
    <a:srgbClr val="EBF1F9"/>
    <a:srgbClr val="A4C8E1"/>
    <a:srgbClr val="E2EEF8"/>
    <a:srgbClr val="8FC3EA"/>
    <a:srgbClr val="898D8D"/>
    <a:srgbClr val="0026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28E54-B75D-4AD4-824B-DC8A60E434CC}" v="13" dt="2025-10-17T21:06:10.231"/>
    <p1510:client id="{E395FD8E-B7F4-46BC-8960-108EB5FC9739}" v="43" dt="2025-10-17T02:20:20.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6449" autoAdjust="0"/>
  </p:normalViewPr>
  <p:slideViewPr>
    <p:cSldViewPr snapToGrid="0" snapToObjects="1">
      <p:cViewPr varScale="1">
        <p:scale>
          <a:sx n="111" d="100"/>
          <a:sy n="111" d="100"/>
        </p:scale>
        <p:origin x="1782" y="96"/>
      </p:cViewPr>
      <p:guideLst>
        <p:guide orient="horz" pos="2160"/>
        <p:guide pos="2880"/>
        <p:guide orient="horz" pos="559"/>
        <p:guide pos="49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85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BA085-EFA3-4D10-8915-B6AA88438878}"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n-US"/>
        </a:p>
      </dgm:t>
    </dgm:pt>
    <dgm:pt modelId="{72C2FD2E-FAC2-4B63-A3F3-C12C270E3B20}">
      <dgm:prSet custT="1"/>
      <dgm:spPr>
        <a:solidFill>
          <a:schemeClr val="tx2"/>
        </a:solidFill>
      </dgm:spPr>
      <dgm:t>
        <a:bodyPr/>
        <a:lstStyle/>
        <a:p>
          <a:pPr rtl="0"/>
          <a:r>
            <a:rPr lang="en-US" sz="1100" dirty="0">
              <a:latin typeface="+mn-lt"/>
              <a:cs typeface="Arial" panose="020B0604020202020204" pitchFamily="34" charset="0"/>
            </a:rPr>
            <a:t>Deductible = $1,000</a:t>
          </a:r>
        </a:p>
      </dgm:t>
    </dgm:pt>
    <dgm:pt modelId="{9CAA551F-B45D-45DB-82FF-FCAF3619484C}" type="parTrans" cxnId="{718A6CDF-1F30-4873-823F-3F775BE586EC}">
      <dgm:prSet/>
      <dgm:spPr/>
      <dgm:t>
        <a:bodyPr/>
        <a:lstStyle/>
        <a:p>
          <a:endParaRPr lang="en-US" sz="1200">
            <a:latin typeface="Arial" panose="020B0604020202020204" pitchFamily="34" charset="0"/>
            <a:cs typeface="Arial" panose="020B0604020202020204" pitchFamily="34" charset="0"/>
          </a:endParaRPr>
        </a:p>
      </dgm:t>
    </dgm:pt>
    <dgm:pt modelId="{AB82F329-9022-4840-975F-DDF2A0C58344}" type="sibTrans" cxnId="{718A6CDF-1F30-4873-823F-3F775BE586EC}">
      <dgm:prSet/>
      <dgm:spPr/>
      <dgm:t>
        <a:bodyPr/>
        <a:lstStyle/>
        <a:p>
          <a:endParaRPr lang="en-US" sz="1200">
            <a:latin typeface="Arial" panose="020B0604020202020204" pitchFamily="34" charset="0"/>
            <a:cs typeface="Arial" panose="020B0604020202020204" pitchFamily="34" charset="0"/>
          </a:endParaRPr>
        </a:p>
      </dgm:t>
    </dgm:pt>
    <dgm:pt modelId="{68BA4C31-3EC5-46B6-88BE-04CCA2C9DA8F}">
      <dgm:prSet custT="1"/>
      <dgm:spPr>
        <a:solidFill>
          <a:schemeClr val="tx2"/>
        </a:solidFill>
      </dgm:spPr>
      <dgm:t>
        <a:bodyPr/>
        <a:lstStyle/>
        <a:p>
          <a:pPr rtl="0"/>
          <a:r>
            <a:rPr lang="en-US" sz="1100" dirty="0">
              <a:latin typeface="+mn-lt"/>
              <a:cs typeface="Arial" panose="020B0604020202020204" pitchFamily="34" charset="0"/>
            </a:rPr>
            <a:t>$11,000 remaining of claim</a:t>
          </a:r>
        </a:p>
      </dgm:t>
    </dgm:pt>
    <dgm:pt modelId="{769F227D-09AA-43D0-B87B-0DF902F92566}" type="parTrans" cxnId="{6023DA0B-413B-4F9E-9003-5E31476B7E5B}">
      <dgm:prSet/>
      <dgm:spPr/>
      <dgm:t>
        <a:bodyPr/>
        <a:lstStyle/>
        <a:p>
          <a:endParaRPr lang="en-US" sz="1200">
            <a:latin typeface="Arial" panose="020B0604020202020204" pitchFamily="34" charset="0"/>
            <a:cs typeface="Arial" panose="020B0604020202020204" pitchFamily="34" charset="0"/>
          </a:endParaRPr>
        </a:p>
      </dgm:t>
    </dgm:pt>
    <dgm:pt modelId="{BDC1A307-8444-4B3C-8D5C-6C9778BF5E96}" type="sibTrans" cxnId="{6023DA0B-413B-4F9E-9003-5E31476B7E5B}">
      <dgm:prSet/>
      <dgm:spPr/>
      <dgm:t>
        <a:bodyPr/>
        <a:lstStyle/>
        <a:p>
          <a:endParaRPr lang="en-US" sz="1200">
            <a:latin typeface="Arial" panose="020B0604020202020204" pitchFamily="34" charset="0"/>
            <a:cs typeface="Arial" panose="020B0604020202020204" pitchFamily="34" charset="0"/>
          </a:endParaRPr>
        </a:p>
      </dgm:t>
    </dgm:pt>
    <dgm:pt modelId="{A08BDBD9-E9A0-4808-8A84-2251A826E697}">
      <dgm:prSet custT="1"/>
      <dgm:spPr>
        <a:solidFill>
          <a:schemeClr val="tx2"/>
        </a:solidFill>
      </dgm:spPr>
      <dgm:t>
        <a:bodyPr/>
        <a:lstStyle/>
        <a:p>
          <a:pPr rtl="0"/>
          <a:r>
            <a:rPr lang="en-US" sz="1100" dirty="0">
              <a:latin typeface="+mn-lt"/>
              <a:cs typeface="Arial" panose="020B0604020202020204" pitchFamily="34" charset="0"/>
            </a:rPr>
            <a:t>Wellmark pays 80% = $8,800</a:t>
          </a:r>
        </a:p>
      </dgm:t>
    </dgm:pt>
    <dgm:pt modelId="{624496C1-3411-4FB0-823A-1BB0FE108CEE}" type="parTrans" cxnId="{A8C2C8F1-E888-4D05-9758-6100EC4E4ACD}">
      <dgm:prSet/>
      <dgm:spPr/>
      <dgm:t>
        <a:bodyPr/>
        <a:lstStyle/>
        <a:p>
          <a:endParaRPr lang="en-US" sz="1200">
            <a:latin typeface="Arial" panose="020B0604020202020204" pitchFamily="34" charset="0"/>
            <a:cs typeface="Arial" panose="020B0604020202020204" pitchFamily="34" charset="0"/>
          </a:endParaRPr>
        </a:p>
      </dgm:t>
    </dgm:pt>
    <dgm:pt modelId="{1C5E9793-3E76-4347-940C-FBAE4E7C2C1C}" type="sibTrans" cxnId="{A8C2C8F1-E888-4D05-9758-6100EC4E4ACD}">
      <dgm:prSet/>
      <dgm:spPr/>
      <dgm:t>
        <a:bodyPr/>
        <a:lstStyle/>
        <a:p>
          <a:endParaRPr lang="en-US" sz="1200">
            <a:latin typeface="Arial" panose="020B0604020202020204" pitchFamily="34" charset="0"/>
            <a:cs typeface="Arial" panose="020B0604020202020204" pitchFamily="34" charset="0"/>
          </a:endParaRPr>
        </a:p>
      </dgm:t>
    </dgm:pt>
    <dgm:pt modelId="{B19E93B6-64B3-42C1-B661-8F0C31F8A6EE}">
      <dgm:prSet custT="1"/>
      <dgm:spPr>
        <a:solidFill>
          <a:schemeClr val="tx2"/>
        </a:solidFill>
      </dgm:spPr>
      <dgm:t>
        <a:bodyPr/>
        <a:lstStyle/>
        <a:p>
          <a:pPr rtl="0"/>
          <a:r>
            <a:rPr lang="en-US" sz="1100" dirty="0">
              <a:latin typeface="+mn-lt"/>
              <a:cs typeface="Arial" panose="020B0604020202020204" pitchFamily="34" charset="0"/>
            </a:rPr>
            <a:t>You owe 20% = $2,200. However,  the single OOP max is $2,000 so you only pay $1,000.  The remaining balance is covered</a:t>
          </a:r>
        </a:p>
      </dgm:t>
    </dgm:pt>
    <dgm:pt modelId="{425BAA0D-53AA-4389-8334-6B0232171176}" type="parTrans" cxnId="{67FFA3BE-AEEC-4878-B167-A6E74912491E}">
      <dgm:prSet/>
      <dgm:spPr/>
      <dgm:t>
        <a:bodyPr/>
        <a:lstStyle/>
        <a:p>
          <a:endParaRPr lang="en-US" sz="1200">
            <a:latin typeface="Arial" panose="020B0604020202020204" pitchFamily="34" charset="0"/>
            <a:cs typeface="Arial" panose="020B0604020202020204" pitchFamily="34" charset="0"/>
          </a:endParaRPr>
        </a:p>
      </dgm:t>
    </dgm:pt>
    <dgm:pt modelId="{66C96095-4B7E-40C2-BDC5-6E749D51D39A}" type="sibTrans" cxnId="{67FFA3BE-AEEC-4878-B167-A6E74912491E}">
      <dgm:prSet/>
      <dgm:spPr/>
      <dgm:t>
        <a:bodyPr/>
        <a:lstStyle/>
        <a:p>
          <a:endParaRPr lang="en-US" sz="1200">
            <a:latin typeface="Arial" panose="020B0604020202020204" pitchFamily="34" charset="0"/>
            <a:cs typeface="Arial" panose="020B0604020202020204" pitchFamily="34" charset="0"/>
          </a:endParaRPr>
        </a:p>
      </dgm:t>
    </dgm:pt>
    <dgm:pt modelId="{4C36BBFA-2C4D-4A90-A3B7-E2E57BC6715D}" type="pres">
      <dgm:prSet presAssocID="{910BA085-EFA3-4D10-8915-B6AA88438878}" presName="CompostProcess" presStyleCnt="0">
        <dgm:presLayoutVars>
          <dgm:dir/>
          <dgm:resizeHandles val="exact"/>
        </dgm:presLayoutVars>
      </dgm:prSet>
      <dgm:spPr/>
    </dgm:pt>
    <dgm:pt modelId="{F6CB6F27-69FC-448C-82CF-038CF7577ED4}" type="pres">
      <dgm:prSet presAssocID="{910BA085-EFA3-4D10-8915-B6AA88438878}" presName="arrow" presStyleLbl="bgShp" presStyleIdx="0" presStyleCnt="1" custLinFactNeighborX="598" custLinFactNeighborY="-4455"/>
      <dgm:spPr>
        <a:solidFill>
          <a:schemeClr val="tx2">
            <a:lumMod val="20000"/>
            <a:lumOff val="80000"/>
          </a:schemeClr>
        </a:solidFill>
      </dgm:spPr>
    </dgm:pt>
    <dgm:pt modelId="{66F401D0-1031-402E-86D0-5F876E669F81}" type="pres">
      <dgm:prSet presAssocID="{910BA085-EFA3-4D10-8915-B6AA88438878}" presName="linearProcess" presStyleCnt="0"/>
      <dgm:spPr/>
    </dgm:pt>
    <dgm:pt modelId="{F79DC19E-0CEA-45E5-B0D2-377A51D35A8B}" type="pres">
      <dgm:prSet presAssocID="{72C2FD2E-FAC2-4B63-A3F3-C12C270E3B20}" presName="textNode" presStyleLbl="node1" presStyleIdx="0" presStyleCnt="4">
        <dgm:presLayoutVars>
          <dgm:bulletEnabled val="1"/>
        </dgm:presLayoutVars>
      </dgm:prSet>
      <dgm:spPr/>
    </dgm:pt>
    <dgm:pt modelId="{A8B5418C-55EA-49EF-801A-842749BF5437}" type="pres">
      <dgm:prSet presAssocID="{AB82F329-9022-4840-975F-DDF2A0C58344}" presName="sibTrans" presStyleCnt="0"/>
      <dgm:spPr/>
    </dgm:pt>
    <dgm:pt modelId="{533C892E-37EB-4F63-A3E1-1BE5243D3989}" type="pres">
      <dgm:prSet presAssocID="{68BA4C31-3EC5-46B6-88BE-04CCA2C9DA8F}" presName="textNode" presStyleLbl="node1" presStyleIdx="1" presStyleCnt="4">
        <dgm:presLayoutVars>
          <dgm:bulletEnabled val="1"/>
        </dgm:presLayoutVars>
      </dgm:prSet>
      <dgm:spPr/>
    </dgm:pt>
    <dgm:pt modelId="{2A4AD51F-EAEA-4A6A-9394-B304DD63B088}" type="pres">
      <dgm:prSet presAssocID="{BDC1A307-8444-4B3C-8D5C-6C9778BF5E96}" presName="sibTrans" presStyleCnt="0"/>
      <dgm:spPr/>
    </dgm:pt>
    <dgm:pt modelId="{43A4004B-C67E-4DD7-932F-B31EF97202E2}" type="pres">
      <dgm:prSet presAssocID="{A08BDBD9-E9A0-4808-8A84-2251A826E697}" presName="textNode" presStyleLbl="node1" presStyleIdx="2" presStyleCnt="4">
        <dgm:presLayoutVars>
          <dgm:bulletEnabled val="1"/>
        </dgm:presLayoutVars>
      </dgm:prSet>
      <dgm:spPr/>
    </dgm:pt>
    <dgm:pt modelId="{F8435FE9-15DB-4A07-9C9C-0469F7BEC221}" type="pres">
      <dgm:prSet presAssocID="{1C5E9793-3E76-4347-940C-FBAE4E7C2C1C}" presName="sibTrans" presStyleCnt="0"/>
      <dgm:spPr/>
    </dgm:pt>
    <dgm:pt modelId="{097031F2-8811-4272-AE42-61386FEF4B9D}" type="pres">
      <dgm:prSet presAssocID="{B19E93B6-64B3-42C1-B661-8F0C31F8A6EE}" presName="textNode" presStyleLbl="node1" presStyleIdx="3" presStyleCnt="4">
        <dgm:presLayoutVars>
          <dgm:bulletEnabled val="1"/>
        </dgm:presLayoutVars>
      </dgm:prSet>
      <dgm:spPr/>
    </dgm:pt>
  </dgm:ptLst>
  <dgm:cxnLst>
    <dgm:cxn modelId="{6023DA0B-413B-4F9E-9003-5E31476B7E5B}" srcId="{910BA085-EFA3-4D10-8915-B6AA88438878}" destId="{68BA4C31-3EC5-46B6-88BE-04CCA2C9DA8F}" srcOrd="1" destOrd="0" parTransId="{769F227D-09AA-43D0-B87B-0DF902F92566}" sibTransId="{BDC1A307-8444-4B3C-8D5C-6C9778BF5E96}"/>
    <dgm:cxn modelId="{E2CA5D1A-51F1-49A5-981A-759107A2BDC0}" type="presOf" srcId="{68BA4C31-3EC5-46B6-88BE-04CCA2C9DA8F}" destId="{533C892E-37EB-4F63-A3E1-1BE5243D3989}" srcOrd="0" destOrd="0" presId="urn:microsoft.com/office/officeart/2005/8/layout/hProcess9"/>
    <dgm:cxn modelId="{30A5823D-12D7-435A-A094-9710ADC04A1B}" type="presOf" srcId="{910BA085-EFA3-4D10-8915-B6AA88438878}" destId="{4C36BBFA-2C4D-4A90-A3B7-E2E57BC6715D}" srcOrd="0" destOrd="0" presId="urn:microsoft.com/office/officeart/2005/8/layout/hProcess9"/>
    <dgm:cxn modelId="{E53C4F84-98D7-45A6-A2DB-D5E3786088E3}" type="presOf" srcId="{72C2FD2E-FAC2-4B63-A3F3-C12C270E3B20}" destId="{F79DC19E-0CEA-45E5-B0D2-377A51D35A8B}" srcOrd="0" destOrd="0" presId="urn:microsoft.com/office/officeart/2005/8/layout/hProcess9"/>
    <dgm:cxn modelId="{0D4D6190-298C-4375-A386-9E35A4C9AA06}" type="presOf" srcId="{B19E93B6-64B3-42C1-B661-8F0C31F8A6EE}" destId="{097031F2-8811-4272-AE42-61386FEF4B9D}" srcOrd="0" destOrd="0" presId="urn:microsoft.com/office/officeart/2005/8/layout/hProcess9"/>
    <dgm:cxn modelId="{BB392EA8-B04C-4CB8-A024-0663AE43BA21}" type="presOf" srcId="{A08BDBD9-E9A0-4808-8A84-2251A826E697}" destId="{43A4004B-C67E-4DD7-932F-B31EF97202E2}" srcOrd="0" destOrd="0" presId="urn:microsoft.com/office/officeart/2005/8/layout/hProcess9"/>
    <dgm:cxn modelId="{67FFA3BE-AEEC-4878-B167-A6E74912491E}" srcId="{910BA085-EFA3-4D10-8915-B6AA88438878}" destId="{B19E93B6-64B3-42C1-B661-8F0C31F8A6EE}" srcOrd="3" destOrd="0" parTransId="{425BAA0D-53AA-4389-8334-6B0232171176}" sibTransId="{66C96095-4B7E-40C2-BDC5-6E749D51D39A}"/>
    <dgm:cxn modelId="{718A6CDF-1F30-4873-823F-3F775BE586EC}" srcId="{910BA085-EFA3-4D10-8915-B6AA88438878}" destId="{72C2FD2E-FAC2-4B63-A3F3-C12C270E3B20}" srcOrd="0" destOrd="0" parTransId="{9CAA551F-B45D-45DB-82FF-FCAF3619484C}" sibTransId="{AB82F329-9022-4840-975F-DDF2A0C58344}"/>
    <dgm:cxn modelId="{A8C2C8F1-E888-4D05-9758-6100EC4E4ACD}" srcId="{910BA085-EFA3-4D10-8915-B6AA88438878}" destId="{A08BDBD9-E9A0-4808-8A84-2251A826E697}" srcOrd="2" destOrd="0" parTransId="{624496C1-3411-4FB0-823A-1BB0FE108CEE}" sibTransId="{1C5E9793-3E76-4347-940C-FBAE4E7C2C1C}"/>
    <dgm:cxn modelId="{9E894D01-455C-4654-976C-059C515287FC}" type="presParOf" srcId="{4C36BBFA-2C4D-4A90-A3B7-E2E57BC6715D}" destId="{F6CB6F27-69FC-448C-82CF-038CF7577ED4}" srcOrd="0" destOrd="0" presId="urn:microsoft.com/office/officeart/2005/8/layout/hProcess9"/>
    <dgm:cxn modelId="{42369FD0-61B1-4307-B18C-BA1AE7FADDED}" type="presParOf" srcId="{4C36BBFA-2C4D-4A90-A3B7-E2E57BC6715D}" destId="{66F401D0-1031-402E-86D0-5F876E669F81}" srcOrd="1" destOrd="0" presId="urn:microsoft.com/office/officeart/2005/8/layout/hProcess9"/>
    <dgm:cxn modelId="{88B4A61C-7433-4805-A2C4-19289413159A}" type="presParOf" srcId="{66F401D0-1031-402E-86D0-5F876E669F81}" destId="{F79DC19E-0CEA-45E5-B0D2-377A51D35A8B}" srcOrd="0" destOrd="0" presId="urn:microsoft.com/office/officeart/2005/8/layout/hProcess9"/>
    <dgm:cxn modelId="{03FC6EC1-34C4-421A-A095-B56C673762A0}" type="presParOf" srcId="{66F401D0-1031-402E-86D0-5F876E669F81}" destId="{A8B5418C-55EA-49EF-801A-842749BF5437}" srcOrd="1" destOrd="0" presId="urn:microsoft.com/office/officeart/2005/8/layout/hProcess9"/>
    <dgm:cxn modelId="{97BC1EB3-887A-46CE-BB49-641448C2EDA4}" type="presParOf" srcId="{66F401D0-1031-402E-86D0-5F876E669F81}" destId="{533C892E-37EB-4F63-A3E1-1BE5243D3989}" srcOrd="2" destOrd="0" presId="urn:microsoft.com/office/officeart/2005/8/layout/hProcess9"/>
    <dgm:cxn modelId="{D9D80AC5-69DF-4D84-BF2C-5E52D7CA6D95}" type="presParOf" srcId="{66F401D0-1031-402E-86D0-5F876E669F81}" destId="{2A4AD51F-EAEA-4A6A-9394-B304DD63B088}" srcOrd="3" destOrd="0" presId="urn:microsoft.com/office/officeart/2005/8/layout/hProcess9"/>
    <dgm:cxn modelId="{11135A8D-8386-46C9-BEF3-C3AFB43A302D}" type="presParOf" srcId="{66F401D0-1031-402E-86D0-5F876E669F81}" destId="{43A4004B-C67E-4DD7-932F-B31EF97202E2}" srcOrd="4" destOrd="0" presId="urn:microsoft.com/office/officeart/2005/8/layout/hProcess9"/>
    <dgm:cxn modelId="{D1DEE5AE-BDAA-4CC9-84AA-2428E183157D}" type="presParOf" srcId="{66F401D0-1031-402E-86D0-5F876E669F81}" destId="{F8435FE9-15DB-4A07-9C9C-0469F7BEC221}" srcOrd="5" destOrd="0" presId="urn:microsoft.com/office/officeart/2005/8/layout/hProcess9"/>
    <dgm:cxn modelId="{774D28CA-AF32-44A6-A288-6928F2A1BD73}" type="presParOf" srcId="{66F401D0-1031-402E-86D0-5F876E669F81}" destId="{097031F2-8811-4272-AE42-61386FEF4B9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B6F27-69FC-448C-82CF-038CF7577ED4}">
      <dsp:nvSpPr>
        <dsp:cNvPr id="0" name=""/>
        <dsp:cNvSpPr/>
      </dsp:nvSpPr>
      <dsp:spPr>
        <a:xfrm>
          <a:off x="651677" y="0"/>
          <a:ext cx="6916896" cy="3463925"/>
        </a:xfrm>
        <a:prstGeom prst="rightArrow">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F79DC19E-0CEA-45E5-B0D2-377A51D35A8B}">
      <dsp:nvSpPr>
        <dsp:cNvPr id="0" name=""/>
        <dsp:cNvSpPr/>
      </dsp:nvSpPr>
      <dsp:spPr>
        <a:xfrm>
          <a:off x="2781" y="1039177"/>
          <a:ext cx="1807102" cy="138557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n-lt"/>
              <a:cs typeface="Arial" panose="020B0604020202020204" pitchFamily="34" charset="0"/>
            </a:rPr>
            <a:t>Deductible = $1,000</a:t>
          </a:r>
        </a:p>
      </dsp:txBody>
      <dsp:txXfrm>
        <a:off x="70419" y="1106815"/>
        <a:ext cx="1671826" cy="1250294"/>
      </dsp:txXfrm>
    </dsp:sp>
    <dsp:sp modelId="{533C892E-37EB-4F63-A3E1-1BE5243D3989}">
      <dsp:nvSpPr>
        <dsp:cNvPr id="0" name=""/>
        <dsp:cNvSpPr/>
      </dsp:nvSpPr>
      <dsp:spPr>
        <a:xfrm>
          <a:off x="2111067" y="1039177"/>
          <a:ext cx="1807102" cy="138557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n-lt"/>
              <a:cs typeface="Arial" panose="020B0604020202020204" pitchFamily="34" charset="0"/>
            </a:rPr>
            <a:t>$11,000 remaining of claim</a:t>
          </a:r>
        </a:p>
      </dsp:txBody>
      <dsp:txXfrm>
        <a:off x="2178705" y="1106815"/>
        <a:ext cx="1671826" cy="1250294"/>
      </dsp:txXfrm>
    </dsp:sp>
    <dsp:sp modelId="{43A4004B-C67E-4DD7-932F-B31EF97202E2}">
      <dsp:nvSpPr>
        <dsp:cNvPr id="0" name=""/>
        <dsp:cNvSpPr/>
      </dsp:nvSpPr>
      <dsp:spPr>
        <a:xfrm>
          <a:off x="4219354" y="1039177"/>
          <a:ext cx="1807102" cy="138557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n-lt"/>
              <a:cs typeface="Arial" panose="020B0604020202020204" pitchFamily="34" charset="0"/>
            </a:rPr>
            <a:t>Wellmark pays 80% = $8,800</a:t>
          </a:r>
        </a:p>
      </dsp:txBody>
      <dsp:txXfrm>
        <a:off x="4286992" y="1106815"/>
        <a:ext cx="1671826" cy="1250294"/>
      </dsp:txXfrm>
    </dsp:sp>
    <dsp:sp modelId="{097031F2-8811-4272-AE42-61386FEF4B9D}">
      <dsp:nvSpPr>
        <dsp:cNvPr id="0" name=""/>
        <dsp:cNvSpPr/>
      </dsp:nvSpPr>
      <dsp:spPr>
        <a:xfrm>
          <a:off x="6327640" y="1039177"/>
          <a:ext cx="1807102" cy="138557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n-lt"/>
              <a:cs typeface="Arial" panose="020B0604020202020204" pitchFamily="34" charset="0"/>
            </a:rPr>
            <a:t>You owe 20% = $2,200. However,  the single OOP max is $2,000 so you only pay $1,000.  The remaining balance is covered</a:t>
          </a:r>
        </a:p>
      </dsp:txBody>
      <dsp:txXfrm>
        <a:off x="6395278" y="1106815"/>
        <a:ext cx="1671826" cy="12502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9564DCE8-7011-D84B-AAC9-7AFAA2150D71}" type="datetimeFigureOut">
              <a:rPr lang="en-US" smtClean="0"/>
              <a:pPr/>
              <a:t>10/17/2025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2FCAB67-2488-8D48-B37F-021D6EE37B9B}" type="slidenum">
              <a:rPr lang="en-US" smtClean="0"/>
              <a:pPr/>
              <a:t>‹#›</a:t>
            </a:fld>
            <a:endParaRPr lang="en-US"/>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1576AAE3-9058-814E-81D5-28DDE681F558}" type="datetimeFigureOut">
              <a:rPr lang="en-US" smtClean="0"/>
              <a:pPr/>
              <a:t>10/17/2025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7D266651-02D9-C949-8344-2390968C25F3}" type="slidenum">
              <a:rPr lang="en-US" smtClean="0"/>
              <a:pPr/>
              <a:t>‹#›</a:t>
            </a:fld>
            <a:endParaRPr lang="en-US"/>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a:t>
            </a:fld>
            <a:endParaRPr lang="en-US"/>
          </a:p>
        </p:txBody>
      </p:sp>
    </p:spTree>
    <p:extLst>
      <p:ext uri="{BB962C8B-B14F-4D97-AF65-F5344CB8AC3E}">
        <p14:creationId xmlns:p14="http://schemas.microsoft.com/office/powerpoint/2010/main" val="179165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with a claim example. Say you're enrolled in a single plan, and you have a major surgery as your first claim of the plan year, and the cost after the Blue Cross network discount is $12,000. The plan has a $2000 deductible, so you would be responsible for that before Blue Cross would cover anything.</a:t>
            </a:r>
          </a:p>
          <a:p>
            <a:endParaRPr lang="en-US" dirty="0"/>
          </a:p>
          <a:p>
            <a:r>
              <a:rPr lang="en-US" dirty="0"/>
              <a:t>After that, Blue Cross picks up 80% of the balance through your co insurance. The remaining $2,000 would be your responsibility.  However, the co insurance maximum for a single on this plan means you only pay 1,000 dollars out of pocket and the remaining balance is covered. From this point, your only health care costs would be copays until your out of pocket maximum is reached.  If the rest of your $4,000 Out of Pocket max is fulfilled from future copays, any major medical and Rx would be fully covered for the rest of the year.</a:t>
            </a:r>
          </a:p>
          <a:p>
            <a:endParaRPr lang="en-US" dirty="0"/>
          </a:p>
          <a:p>
            <a:r>
              <a:rPr lang="en-US" dirty="0"/>
              <a:t>Even in a worst scenario claim year, you will never pay more than your Out of Pocket Max for in-network claims!</a:t>
            </a:r>
          </a:p>
        </p:txBody>
      </p:sp>
      <p:sp>
        <p:nvSpPr>
          <p:cNvPr id="4" name="Slide Number Placeholder 3"/>
          <p:cNvSpPr>
            <a:spLocks noGrp="1"/>
          </p:cNvSpPr>
          <p:nvPr>
            <p:ph type="sldNum" sz="quarter" idx="10"/>
          </p:nvPr>
        </p:nvSpPr>
        <p:spPr/>
        <p:txBody>
          <a:bodyPr/>
          <a:lstStyle/>
          <a:p>
            <a:fld id="{CA2B4FC4-F774-43D9-B2F7-ABFAAE191644}" type="slidenum">
              <a:rPr lang="en-US" smtClean="0"/>
              <a:t>12</a:t>
            </a:fld>
            <a:endParaRPr lang="en-US"/>
          </a:p>
        </p:txBody>
      </p:sp>
    </p:spTree>
    <p:extLst>
      <p:ext uri="{BB962C8B-B14F-4D97-AF65-F5344CB8AC3E}">
        <p14:creationId xmlns:p14="http://schemas.microsoft.com/office/powerpoint/2010/main" val="45856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13</a:t>
            </a:fld>
            <a:endParaRPr lang="en-US"/>
          </a:p>
        </p:txBody>
      </p:sp>
    </p:spTree>
    <p:extLst>
      <p:ext uri="{BB962C8B-B14F-4D97-AF65-F5344CB8AC3E}">
        <p14:creationId xmlns:p14="http://schemas.microsoft.com/office/powerpoint/2010/main" val="199513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right place to go for care can also help you save money and time.</a:t>
            </a:r>
          </a:p>
          <a:p>
            <a:endParaRPr lang="en-US" dirty="0"/>
          </a:p>
          <a:p>
            <a:r>
              <a:rPr lang="en-US" dirty="0"/>
              <a:t>You can usually avoid higher costs with non-emergent issues by using your primary care physician or seeking out care through online visits.  </a:t>
            </a:r>
          </a:p>
          <a:p>
            <a:endParaRPr lang="en-US" dirty="0"/>
          </a:p>
          <a:p>
            <a:r>
              <a:rPr lang="en-US" dirty="0"/>
              <a:t>In an urgent or emergency situation however, you should always go to urgent care or the emergency room.</a:t>
            </a:r>
          </a:p>
        </p:txBody>
      </p:sp>
      <p:sp>
        <p:nvSpPr>
          <p:cNvPr id="4" name="Slide Number Placeholder 3"/>
          <p:cNvSpPr>
            <a:spLocks noGrp="1"/>
          </p:cNvSpPr>
          <p:nvPr>
            <p:ph type="sldNum" sz="quarter" idx="5"/>
          </p:nvPr>
        </p:nvSpPr>
        <p:spPr/>
        <p:txBody>
          <a:bodyPr/>
          <a:lstStyle/>
          <a:p>
            <a:fld id="{3E00B7AC-4AD0-1645-B81D-411FD56041D6}" type="slidenum">
              <a:rPr lang="en-US" smtClean="0"/>
              <a:t>16</a:t>
            </a:fld>
            <a:endParaRPr lang="en-US"/>
          </a:p>
        </p:txBody>
      </p:sp>
    </p:spTree>
    <p:extLst>
      <p:ext uri="{BB962C8B-B14F-4D97-AF65-F5344CB8AC3E}">
        <p14:creationId xmlns:p14="http://schemas.microsoft.com/office/powerpoint/2010/main" val="106284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20</a:t>
            </a:fld>
            <a:endParaRPr lang="en-US"/>
          </a:p>
        </p:txBody>
      </p:sp>
    </p:spTree>
    <p:extLst>
      <p:ext uri="{BB962C8B-B14F-4D97-AF65-F5344CB8AC3E}">
        <p14:creationId xmlns:p14="http://schemas.microsoft.com/office/powerpoint/2010/main" val="9948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22</a:t>
            </a:fld>
            <a:endParaRPr lang="en-US"/>
          </a:p>
        </p:txBody>
      </p:sp>
    </p:spTree>
    <p:extLst>
      <p:ext uri="{BB962C8B-B14F-4D97-AF65-F5344CB8AC3E}">
        <p14:creationId xmlns:p14="http://schemas.microsoft.com/office/powerpoint/2010/main" val="303222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example of how using an FSA or HSA can help you take advantage of tax laws and keep more of your money!</a:t>
            </a:r>
          </a:p>
        </p:txBody>
      </p:sp>
      <p:sp>
        <p:nvSpPr>
          <p:cNvPr id="4" name="Slide Number Placeholder 3"/>
          <p:cNvSpPr>
            <a:spLocks noGrp="1"/>
          </p:cNvSpPr>
          <p:nvPr>
            <p:ph type="sldNum" sz="quarter" idx="5"/>
          </p:nvPr>
        </p:nvSpPr>
        <p:spPr/>
        <p:txBody>
          <a:bodyPr/>
          <a:lstStyle/>
          <a:p>
            <a:fld id="{3E00B7AC-4AD0-1645-B81D-411FD56041D6}" type="slidenum">
              <a:rPr lang="en-US" smtClean="0"/>
              <a:t>26</a:t>
            </a:fld>
            <a:endParaRPr lang="en-US"/>
          </a:p>
        </p:txBody>
      </p:sp>
    </p:spTree>
    <p:extLst>
      <p:ext uri="{BB962C8B-B14F-4D97-AF65-F5344CB8AC3E}">
        <p14:creationId xmlns:p14="http://schemas.microsoft.com/office/powerpoint/2010/main" val="73317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28</a:t>
            </a:fld>
            <a:endParaRPr lang="en-US"/>
          </a:p>
        </p:txBody>
      </p:sp>
    </p:spTree>
    <p:extLst>
      <p:ext uri="{BB962C8B-B14F-4D97-AF65-F5344CB8AC3E}">
        <p14:creationId xmlns:p14="http://schemas.microsoft.com/office/powerpoint/2010/main" val="111251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29</a:t>
            </a:fld>
            <a:endParaRPr lang="en-US"/>
          </a:p>
        </p:txBody>
      </p:sp>
    </p:spTree>
    <p:extLst>
      <p:ext uri="{BB962C8B-B14F-4D97-AF65-F5344CB8AC3E}">
        <p14:creationId xmlns:p14="http://schemas.microsoft.com/office/powerpoint/2010/main" val="1165678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31</a:t>
            </a:fld>
            <a:endParaRPr lang="en-US"/>
          </a:p>
        </p:txBody>
      </p:sp>
    </p:spTree>
    <p:extLst>
      <p:ext uri="{BB962C8B-B14F-4D97-AF65-F5344CB8AC3E}">
        <p14:creationId xmlns:p14="http://schemas.microsoft.com/office/powerpoint/2010/main" val="310874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34</a:t>
            </a:fld>
            <a:endParaRPr lang="en-US"/>
          </a:p>
        </p:txBody>
      </p:sp>
    </p:spTree>
    <p:extLst>
      <p:ext uri="{BB962C8B-B14F-4D97-AF65-F5344CB8AC3E}">
        <p14:creationId xmlns:p14="http://schemas.microsoft.com/office/powerpoint/2010/main" val="133707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a:t>
            </a:fld>
            <a:endParaRPr lang="en-US"/>
          </a:p>
        </p:txBody>
      </p:sp>
    </p:spTree>
    <p:extLst>
      <p:ext uri="{BB962C8B-B14F-4D97-AF65-F5344CB8AC3E}">
        <p14:creationId xmlns:p14="http://schemas.microsoft.com/office/powerpoint/2010/main" val="320084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41</a:t>
            </a:fld>
            <a:endParaRPr lang="en-US"/>
          </a:p>
        </p:txBody>
      </p:sp>
    </p:spTree>
    <p:extLst>
      <p:ext uri="{BB962C8B-B14F-4D97-AF65-F5344CB8AC3E}">
        <p14:creationId xmlns:p14="http://schemas.microsoft.com/office/powerpoint/2010/main" val="311119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a:t>
            </a:fld>
            <a:endParaRPr lang="en-US"/>
          </a:p>
        </p:txBody>
      </p:sp>
    </p:spTree>
    <p:extLst>
      <p:ext uri="{BB962C8B-B14F-4D97-AF65-F5344CB8AC3E}">
        <p14:creationId xmlns:p14="http://schemas.microsoft.com/office/powerpoint/2010/main" val="245525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4</a:t>
            </a:fld>
            <a:endParaRPr lang="en-US"/>
          </a:p>
        </p:txBody>
      </p:sp>
    </p:spTree>
    <p:extLst>
      <p:ext uri="{BB962C8B-B14F-4D97-AF65-F5344CB8AC3E}">
        <p14:creationId xmlns:p14="http://schemas.microsoft.com/office/powerpoint/2010/main" val="337309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6</a:t>
            </a:fld>
            <a:endParaRPr lang="en-US"/>
          </a:p>
        </p:txBody>
      </p:sp>
    </p:spTree>
    <p:extLst>
      <p:ext uri="{BB962C8B-B14F-4D97-AF65-F5344CB8AC3E}">
        <p14:creationId xmlns:p14="http://schemas.microsoft.com/office/powerpoint/2010/main" val="190272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7</a:t>
            </a:fld>
            <a:endParaRPr lang="en-US"/>
          </a:p>
        </p:txBody>
      </p:sp>
    </p:spTree>
    <p:extLst>
      <p:ext uri="{BB962C8B-B14F-4D97-AF65-F5344CB8AC3E}">
        <p14:creationId xmlns:p14="http://schemas.microsoft.com/office/powerpoint/2010/main" val="274401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8</a:t>
            </a:fld>
            <a:endParaRPr lang="en-US"/>
          </a:p>
        </p:txBody>
      </p:sp>
    </p:spTree>
    <p:extLst>
      <p:ext uri="{BB962C8B-B14F-4D97-AF65-F5344CB8AC3E}">
        <p14:creationId xmlns:p14="http://schemas.microsoft.com/office/powerpoint/2010/main" val="107319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10</a:t>
            </a:fld>
            <a:endParaRPr lang="en-US"/>
          </a:p>
        </p:txBody>
      </p:sp>
    </p:spTree>
    <p:extLst>
      <p:ext uri="{BB962C8B-B14F-4D97-AF65-F5344CB8AC3E}">
        <p14:creationId xmlns:p14="http://schemas.microsoft.com/office/powerpoint/2010/main" val="3307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review each of the plans in detail, let’s cover a few important insurance terms to know:</a:t>
            </a:r>
          </a:p>
          <a:p>
            <a:endParaRPr lang="en-US" dirty="0"/>
          </a:p>
          <a:p>
            <a:r>
              <a:rPr lang="en-US" dirty="0"/>
              <a:t>First, is deductible. This is the amount you pay for your healthcare services before the plan will kick in. Typically, the higher the deductible, the less the plan will cost.</a:t>
            </a:r>
          </a:p>
          <a:p>
            <a:endParaRPr lang="en-US" dirty="0"/>
          </a:p>
          <a:p>
            <a:r>
              <a:rPr lang="en-US" dirty="0"/>
              <a:t>The next term you'll see is co pay. A co pay is a flat dollar amount you pay for services like office visits or prescriptions. </a:t>
            </a:r>
          </a:p>
          <a:p>
            <a:endParaRPr lang="en-US" dirty="0"/>
          </a:p>
          <a:p>
            <a:r>
              <a:rPr lang="en-US" dirty="0"/>
              <a:t>Next is co insurance. This is a split percentage of costs that you and your insurance pay for medical expenses, after your deductible has been met.</a:t>
            </a:r>
          </a:p>
          <a:p>
            <a:endParaRPr lang="en-US" dirty="0"/>
          </a:p>
          <a:p>
            <a:r>
              <a:rPr lang="en-US" dirty="0"/>
              <a:t>Another feature of all medical plans is the out of pocket maximum. This is the most you would pay towards health care services in a given year. If you hit this maximum, your plan would begin to pay for the rest of your health services in full for the remainder of the plan year.</a:t>
            </a:r>
          </a:p>
          <a:p>
            <a:endParaRPr lang="en-US" dirty="0"/>
          </a:p>
          <a:p>
            <a:r>
              <a:rPr lang="en-US" dirty="0"/>
              <a:t>Preventive care is your routine care intended to prevent illnesses, and is covered in full with no deductible or co pay.</a:t>
            </a:r>
          </a:p>
          <a:p>
            <a:endParaRPr lang="en-US" dirty="0"/>
          </a:p>
          <a:p>
            <a:r>
              <a:rPr lang="en-US" dirty="0"/>
              <a:t>Lastly is contribution. Your contribution is the amount you pay out of your paycheck for your healthcare plan. The contribution is the difference between the state hard cap and the premium for that plan.</a:t>
            </a:r>
          </a:p>
        </p:txBody>
      </p:sp>
      <p:sp>
        <p:nvSpPr>
          <p:cNvPr id="4" name="Slide Number Placeholder 3"/>
          <p:cNvSpPr>
            <a:spLocks noGrp="1"/>
          </p:cNvSpPr>
          <p:nvPr>
            <p:ph type="sldNum" sz="quarter" idx="5"/>
          </p:nvPr>
        </p:nvSpPr>
        <p:spPr/>
        <p:txBody>
          <a:bodyPr/>
          <a:lstStyle/>
          <a:p>
            <a:fld id="{3E00B7AC-4AD0-1645-B81D-411FD56041D6}" type="slidenum">
              <a:rPr lang="en-US" smtClean="0"/>
              <a:t>11</a:t>
            </a:fld>
            <a:endParaRPr lang="en-US"/>
          </a:p>
        </p:txBody>
      </p:sp>
    </p:spTree>
    <p:extLst>
      <p:ext uri="{BB962C8B-B14F-4D97-AF65-F5344CB8AC3E}">
        <p14:creationId xmlns:p14="http://schemas.microsoft.com/office/powerpoint/2010/main" val="1150737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7" name="Rectangle 6"/>
          <p:cNvSpPr/>
          <p:nvPr userDrawn="1"/>
        </p:nvSpPr>
        <p:spPr>
          <a:xfrm>
            <a:off x="-8626" y="1959428"/>
            <a:ext cx="9162288"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5029200"/>
            <a:ext cx="5181600" cy="99059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228600" y="6080760"/>
            <a:ext cx="5181600" cy="38100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384" r="43533" b="357"/>
          <a:stretch/>
        </p:blipFill>
        <p:spPr>
          <a:xfrm flipH="1">
            <a:off x="2544087" y="-7884"/>
            <a:ext cx="6599913" cy="6865884"/>
          </a:xfrm>
          <a:prstGeom prst="rect">
            <a:avLst/>
          </a:prstGeom>
          <a:effectLst/>
        </p:spPr>
      </p:pic>
      <p:sp>
        <p:nvSpPr>
          <p:cNvPr id="8" name="Title 1"/>
          <p:cNvSpPr>
            <a:spLocks noGrp="1"/>
          </p:cNvSpPr>
          <p:nvPr>
            <p:ph type="ctrTitle" hasCustomPrompt="1"/>
          </p:nvPr>
        </p:nvSpPr>
        <p:spPr>
          <a:xfrm>
            <a:off x="228600" y="2531227"/>
            <a:ext cx="51816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228600" y="3537067"/>
            <a:ext cx="51816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Subheading/topic</a:t>
            </a:r>
          </a:p>
        </p:txBody>
      </p:sp>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Tree>
    <p:extLst>
      <p:ext uri="{BB962C8B-B14F-4D97-AF65-F5344CB8AC3E}">
        <p14:creationId xmlns:p14="http://schemas.microsoft.com/office/powerpoint/2010/main" val="17031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10" name="Rectangle 9"/>
          <p:cNvSpPr>
            <a:spLocks/>
          </p:cNvSpPr>
          <p:nvPr userDrawn="1"/>
        </p:nvSpPr>
        <p:spPr>
          <a:xfrm>
            <a:off x="8632" y="3446"/>
            <a:ext cx="9154757" cy="6876288"/>
          </a:xfrm>
          <a:prstGeom prst="rect">
            <a:avLst/>
          </a:prstGeom>
          <a:blipFill>
            <a:blip r:embed="rId2">
              <a:alphaModFix amt="90000"/>
            </a:blip>
            <a:srcRect/>
            <a:stretch>
              <a:fillRect r="-6"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8" name="Content Placeholder 2"/>
          <p:cNvSpPr>
            <a:spLocks noGrp="1"/>
          </p:cNvSpPr>
          <p:nvPr>
            <p:ph idx="13" hasCustomPrompt="1"/>
          </p:nvPr>
        </p:nvSpPr>
        <p:spPr>
          <a:xfrm>
            <a:off x="4297680" y="1737360"/>
            <a:ext cx="420624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4" hasCustomPrompt="1"/>
          </p:nvPr>
        </p:nvSpPr>
        <p:spPr>
          <a:xfrm>
            <a:off x="4297680" y="1234440"/>
            <a:ext cx="420624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54391"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228600" y="1737360"/>
            <a:ext cx="420624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7" name="Text Placeholder 8"/>
          <p:cNvSpPr>
            <a:spLocks noGrp="1"/>
          </p:cNvSpPr>
          <p:nvPr>
            <p:ph type="body" sz="quarter" idx="13" hasCustomPrompt="1"/>
          </p:nvPr>
        </p:nvSpPr>
        <p:spPr>
          <a:xfrm>
            <a:off x="228600" y="1234440"/>
            <a:ext cx="420624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8" name="TextBox 7"/>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54391"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228600" y="1737360"/>
            <a:ext cx="4023360" cy="43891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3" hasCustomPrompt="1"/>
          </p:nvPr>
        </p:nvSpPr>
        <p:spPr>
          <a:xfrm>
            <a:off x="228600" y="1234440"/>
            <a:ext cx="402336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2320" y="91440"/>
            <a:ext cx="1789487" cy="546543"/>
          </a:xfrm>
          <a:prstGeom prst="rect">
            <a:avLst/>
          </a:prstGeom>
        </p:spPr>
      </p:pic>
      <p:sp>
        <p:nvSpPr>
          <p:cNvPr id="9" name="Shape 393">
            <a:extLst>
              <a:ext uri="{FF2B5EF4-FFF2-40B4-BE49-F238E27FC236}">
                <a16:creationId xmlns:a16="http://schemas.microsoft.com/office/drawing/2014/main" id="{55080A59-49F8-4173-B90A-D4F77A9CC548}"/>
              </a:ext>
            </a:extLst>
          </p:cNvPr>
          <p:cNvSpPr/>
          <p:nvPr userDrawn="1"/>
        </p:nvSpPr>
        <p:spPr>
          <a:xfrm>
            <a:off x="4951490" y="3257555"/>
            <a:ext cx="3864689" cy="0"/>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
        <p:nvSpPr>
          <p:cNvPr id="11" name="Shape 394">
            <a:extLst>
              <a:ext uri="{FF2B5EF4-FFF2-40B4-BE49-F238E27FC236}">
                <a16:creationId xmlns:a16="http://schemas.microsoft.com/office/drawing/2014/main" id="{E38B0E98-5E44-4A84-8A96-99BBD67678FA}"/>
              </a:ext>
            </a:extLst>
          </p:cNvPr>
          <p:cNvSpPr/>
          <p:nvPr userDrawn="1"/>
        </p:nvSpPr>
        <p:spPr>
          <a:xfrm flipV="1">
            <a:off x="6912794" y="1341966"/>
            <a:ext cx="1" cy="3864689"/>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Yellow Accent">
    <p:spTree>
      <p:nvGrpSpPr>
        <p:cNvPr id="1" name=""/>
        <p:cNvGrpSpPr/>
        <p:nvPr/>
      </p:nvGrpSpPr>
      <p:grpSpPr>
        <a:xfrm>
          <a:off x="0" y="0"/>
          <a:ext cx="0" cy="0"/>
          <a:chOff x="0" y="0"/>
          <a:chExt cx="0" cy="0"/>
        </a:xfrm>
      </p:grpSpPr>
      <p:sp>
        <p:nvSpPr>
          <p:cNvPr id="10" name="Rectangle 9"/>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28600" y="1737360"/>
            <a:ext cx="77724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11" name="TextBox 10"/>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135169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12" name="Rectangle 11"/>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28600" y="1737360"/>
            <a:ext cx="7772400" cy="4297680"/>
          </a:xfrm>
          <a:prstGeom prst="rect">
            <a:avLst/>
          </a:prstGeom>
        </p:spPr>
        <p:txBody>
          <a:bodyPr/>
          <a:lstStyle>
            <a:lvl1pPr marL="342900" marR="0" indent="-342900" algn="l" defTabSz="457200" rtl="0" eaLnBrk="1" fontAlgn="auto" latinLnBrk="0" hangingPunct="1">
              <a:lnSpc>
                <a:spcPct val="100000"/>
              </a:lnSpc>
              <a:spcBef>
                <a:spcPts val="0"/>
              </a:spcBef>
              <a:spcAft>
                <a:spcPts val="900"/>
              </a:spcAft>
              <a:buClr>
                <a:srgbClr val="6FACDE"/>
              </a:buClr>
              <a:buSzTx/>
              <a:buFont typeface="+mj-lt"/>
              <a:buAutoNum type="romanUcPeriod"/>
              <a:tabLst/>
              <a:defRPr sz="1600">
                <a:solidFill>
                  <a:schemeClr val="tx2"/>
                </a:solidFill>
              </a:defRPr>
            </a:lvl1pPr>
            <a:lvl2pPr marL="574675" marR="0" indent="-342900" algn="l" defTabSz="457200" rtl="0" eaLnBrk="1" fontAlgn="auto" latinLnBrk="0" hangingPunct="1">
              <a:lnSpc>
                <a:spcPct val="100000"/>
              </a:lnSpc>
              <a:spcBef>
                <a:spcPts val="0"/>
              </a:spcBef>
              <a:spcAft>
                <a:spcPts val="900"/>
              </a:spcAft>
              <a:buClr>
                <a:srgbClr val="6FACDE"/>
              </a:buClr>
              <a:buSzTx/>
              <a:buFont typeface="+mj-lt"/>
              <a:buAutoNum type="alphaUcPeriod"/>
              <a:tabLst/>
              <a:defRPr sz="1400">
                <a:solidFill>
                  <a:schemeClr val="tx2"/>
                </a:solidFill>
              </a:defRPr>
            </a:lvl2pPr>
            <a:lvl3pPr marL="796925" marR="0" indent="-342900" algn="l" defTabSz="457200" rtl="0" eaLnBrk="1" fontAlgn="auto" latinLnBrk="0" hangingPunct="1">
              <a:lnSpc>
                <a:spcPct val="100000"/>
              </a:lnSpc>
              <a:spcBef>
                <a:spcPts val="0"/>
              </a:spcBef>
              <a:spcAft>
                <a:spcPts val="900"/>
              </a:spcAft>
              <a:buClr>
                <a:srgbClr val="6FACDE"/>
              </a:buClr>
              <a:buSzTx/>
              <a:buFont typeface="+mj-lt"/>
              <a:buAutoNum type="arabicPeriod"/>
              <a:tabLst/>
              <a:defRPr sz="1300">
                <a:solidFill>
                  <a:schemeClr val="tx2"/>
                </a:solidFill>
              </a:defRPr>
            </a:lvl3pPr>
            <a:lvl4pPr marL="1033462" marR="0" indent="-342900" algn="l" defTabSz="457200" rtl="0" eaLnBrk="1" fontAlgn="auto" latinLnBrk="0" hangingPunct="1">
              <a:lnSpc>
                <a:spcPct val="100000"/>
              </a:lnSpc>
              <a:spcBef>
                <a:spcPts val="0"/>
              </a:spcBef>
              <a:spcAft>
                <a:spcPts val="900"/>
              </a:spcAft>
              <a:buClr>
                <a:srgbClr val="6FACDE"/>
              </a:buClr>
              <a:buSzTx/>
              <a:buFont typeface="+mj-lt"/>
              <a:buAutoNum type="alphaLcParenR"/>
              <a:tabLst/>
              <a:defRPr sz="1300">
                <a:solidFill>
                  <a:schemeClr val="tx2"/>
                </a:solidFill>
              </a:defRPr>
            </a:lvl4pPr>
            <a:lvl5pPr marL="1374775" marR="0" indent="-342900" algn="l" defTabSz="457200" rtl="0" eaLnBrk="1" fontAlgn="auto" latinLnBrk="0" hangingPunct="1">
              <a:lnSpc>
                <a:spcPct val="100000"/>
              </a:lnSpc>
              <a:spcBef>
                <a:spcPct val="20000"/>
              </a:spcBef>
              <a:spcAft>
                <a:spcPts val="900"/>
              </a:spcAft>
              <a:buClr>
                <a:schemeClr val="accent2"/>
              </a:buClr>
              <a:buSzTx/>
              <a:buFont typeface="+mj-lt"/>
              <a:buAutoNum type="romanLcPeriod"/>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118968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2" name="Rectangle 11"/>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4" name="Text Placeholder 3"/>
          <p:cNvSpPr>
            <a:spLocks noGrp="1"/>
          </p:cNvSpPr>
          <p:nvPr>
            <p:ph type="body" sz="quarter" idx="14"/>
          </p:nvPr>
        </p:nvSpPr>
        <p:spPr>
          <a:xfrm>
            <a:off x="228600" y="1737360"/>
            <a:ext cx="7772400" cy="4185267"/>
          </a:xfrm>
        </p:spPr>
        <p:txBody>
          <a:bodyPr/>
          <a:lstStyle>
            <a:lvl1pPr marL="461963" indent="-461963">
              <a:buFont typeface="+mj-lt"/>
              <a:buAutoNum type="romanUcPeriod"/>
              <a:defRPr/>
            </a:lvl1pPr>
            <a:lvl2pPr marL="798513" indent="-336550">
              <a:buFont typeface="+mj-lt"/>
              <a:buAutoNum type="alphaUcPeriod"/>
              <a:defRPr/>
            </a:lvl2pPr>
            <a:lvl3pPr marL="1144588" indent="-344488">
              <a:buFont typeface="+mj-lt"/>
              <a:buAutoNum type="arabicPeriod"/>
              <a:defRPr/>
            </a:lvl3pPr>
            <a:lvl4pPr marL="1482725" indent="-342900">
              <a:buFont typeface="+mj-lt"/>
              <a:buAutoNum type="alphaLcParenR"/>
              <a:defRPr/>
            </a:lvl4pPr>
            <a:lvl5pPr marL="1828800" indent="-34448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8" name="TextBox 7"/>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737360"/>
            <a:ext cx="7772400" cy="420624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228600" y="182880"/>
            <a:ext cx="603504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Rectangle 10"/>
          <p:cNvSpPr/>
          <p:nvPr userDrawn="1"/>
        </p:nvSpPr>
        <p:spPr>
          <a:xfrm>
            <a:off x="0" y="5235547"/>
            <a:ext cx="9144000" cy="1622453"/>
          </a:xfrm>
          <a:prstGeom prst="rect">
            <a:avLst/>
          </a:prstGeom>
          <a:blipFill dpi="0" rotWithShape="1">
            <a:blip r:embed="rId3">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228600" y="1371600"/>
            <a:ext cx="77724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6" name="Rectangle 5"/>
          <p:cNvSpPr/>
          <p:nvPr userDrawn="1"/>
        </p:nvSpPr>
        <p:spPr>
          <a:xfrm flipH="1">
            <a:off x="3313860" y="-7882"/>
            <a:ext cx="5845905" cy="978726"/>
          </a:xfrm>
          <a:prstGeom prst="rect">
            <a:avLst/>
          </a:prstGeom>
          <a:blipFill dpi="0" rotWithShape="1">
            <a:blip r:embed="rId2">
              <a:alphaModFix amt="90000"/>
            </a:blip>
            <a:srcRect/>
            <a:stretch>
              <a:fillRect t="906" r="-74962" b="-4902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17" y="63737"/>
            <a:ext cx="1789487"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10" name="Title Placeholder 1"/>
          <p:cNvSpPr>
            <a:spLocks noGrp="1"/>
          </p:cNvSpPr>
          <p:nvPr>
            <p:ph type="title"/>
          </p:nvPr>
        </p:nvSpPr>
        <p:spPr>
          <a:xfrm>
            <a:off x="228600" y="45720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33951"/>
            <a:ext cx="5163169" cy="1225420"/>
          </a:xfrm>
          <a:prstGeom prst="rect">
            <a:avLst/>
          </a:prstGeom>
        </p:spPr>
      </p:pic>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6"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8626" y="3634031"/>
            <a:ext cx="9162288" cy="3247115"/>
          </a:xfrm>
          <a:prstGeom prst="rect">
            <a:avLst/>
          </a:prstGeom>
          <a:blipFill>
            <a:blip r:embed="rId2">
              <a:alphaModFix amt="90000"/>
            </a:blip>
            <a:srcRect/>
            <a:stretch>
              <a:fillRect t="-11175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5288975"/>
            <a:ext cx="4754880" cy="1005840"/>
          </a:xfrm>
          <a:prstGeom prst="rect">
            <a:avLst/>
          </a:prstGeom>
        </p:spPr>
        <p:txBody>
          <a:bodyPr anchor="b" anchorCtr="0">
            <a:normAutofit/>
          </a:bodyPr>
          <a:lstStyle>
            <a:lvl1pPr algn="l">
              <a:lnSpc>
                <a:spcPts val="4300"/>
              </a:lnSpc>
              <a:spcBef>
                <a:spcPts val="0"/>
              </a:spcBef>
              <a:defRPr sz="24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228600" y="6340535"/>
            <a:ext cx="4754880" cy="38694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4401" y="5706324"/>
            <a:ext cx="2651760" cy="875486"/>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 Subtitl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Tree>
    <p:extLst>
      <p:ext uri="{BB962C8B-B14F-4D97-AF65-F5344CB8AC3E}">
        <p14:creationId xmlns:p14="http://schemas.microsoft.com/office/powerpoint/2010/main" val="20610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3" name="Content Placeholder 2"/>
          <p:cNvSpPr>
            <a:spLocks noGrp="1"/>
          </p:cNvSpPr>
          <p:nvPr>
            <p:ph idx="1" hasCustomPrompt="1"/>
          </p:nvPr>
        </p:nvSpPr>
        <p:spPr>
          <a:xfrm>
            <a:off x="228600" y="1463040"/>
            <a:ext cx="7772400" cy="4480560"/>
          </a:xfrm>
          <a:prstGeom prst="rect">
            <a:avLst/>
          </a:prstGeo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lang="en-US" sz="2000" kern="1200" noProof="0" dirty="0" smtClean="0">
                <a:solidFill>
                  <a:schemeClr val="tx2"/>
                </a:solidFill>
                <a:latin typeface="+mn-lt"/>
                <a:ea typeface="+mn-ea"/>
                <a:cs typeface="Times New Roman"/>
              </a:defRPr>
            </a:lvl1pPr>
            <a:lvl2pPr marL="798513" marR="0" indent="-336550" algn="l" defTabSz="457200" rtl="0" eaLnBrk="1" fontAlgn="auto" latinLnBrk="0" hangingPunct="1">
              <a:lnSpc>
                <a:spcPct val="100000"/>
              </a:lnSpc>
              <a:spcBef>
                <a:spcPts val="0"/>
              </a:spcBef>
              <a:spcAft>
                <a:spcPts val="900"/>
              </a:spcAft>
              <a:buClr>
                <a:srgbClr val="6FACDE"/>
              </a:buClr>
              <a:buSzTx/>
              <a:buFont typeface="+mj-lt"/>
              <a:buAutoNum type="alphaUcPeriod"/>
              <a:tabLst/>
              <a:defRPr lang="en-US" sz="1800" kern="1200" noProof="0" dirty="0" smtClean="0">
                <a:solidFill>
                  <a:schemeClr val="tx2"/>
                </a:solidFill>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lang="en-US" sz="1600" kern="1200" noProof="0" dirty="0" smtClean="0">
                <a:solidFill>
                  <a:schemeClr val="tx2"/>
                </a:solidFill>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lang="en-US" sz="1600" kern="1200" noProof="0" dirty="0" smtClean="0">
                <a:solidFill>
                  <a:schemeClr val="tx2"/>
                </a:solidFill>
                <a:latin typeface="+mn-lt"/>
                <a:ea typeface="+mn-ea"/>
                <a:cs typeface="Times New Roman"/>
              </a:defRPr>
            </a:lvl4pPr>
            <a:lvl5pPr marL="1828800" marR="0" indent="-344488" algn="l" defTabSz="457200" rtl="0" eaLnBrk="1" fontAlgn="auto" latinLnBrk="0" hangingPunct="1">
              <a:lnSpc>
                <a:spcPct val="100000"/>
              </a:lnSpc>
              <a:spcBef>
                <a:spcPts val="0"/>
              </a:spcBef>
              <a:spcAft>
                <a:spcPts val="900"/>
              </a:spcAft>
              <a:buClr>
                <a:srgbClr val="6FACDE"/>
              </a:buClr>
              <a:buSzTx/>
              <a:buFont typeface="+mj-lt"/>
              <a:buAutoNum type="romanLcPeriod"/>
              <a:tabLst/>
              <a:defRPr lang="en-US" sz="1600" kern="1200" noProof="0" dirty="0">
                <a:solidFill>
                  <a:schemeClr val="tx2"/>
                </a:solidFill>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6"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23082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737360"/>
            <a:ext cx="402336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4480560" y="1737360"/>
            <a:ext cx="402336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7" name="Text Placeholder 8"/>
          <p:cNvSpPr>
            <a:spLocks noGrp="1"/>
          </p:cNvSpPr>
          <p:nvPr>
            <p:ph type="body" sz="quarter" idx="14" hasCustomPrompt="1"/>
          </p:nvPr>
        </p:nvSpPr>
        <p:spPr>
          <a:xfrm>
            <a:off x="228600" y="1234440"/>
            <a:ext cx="8290560" cy="411480"/>
          </a:xfrm>
        </p:spPr>
        <p:txBody>
          <a:bodyPr>
            <a:noAutofit/>
          </a:bodyPr>
          <a:lstStyle>
            <a:lvl1pPr marL="0" indent="0">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3" name="Content Placeholder 2"/>
          <p:cNvSpPr>
            <a:spLocks noGrp="1"/>
          </p:cNvSpPr>
          <p:nvPr>
            <p:ph idx="1" hasCustomPrompt="1"/>
          </p:nvPr>
        </p:nvSpPr>
        <p:spPr>
          <a:xfrm>
            <a:off x="228600" y="1463040"/>
            <a:ext cx="77724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Right w Graphic">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5029200" y="1737360"/>
            <a:ext cx="3657600" cy="4023360"/>
          </a:xfrm>
        </p:spPr>
        <p:txBody>
          <a:bodyPr>
            <a:norm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7" name="Text Placeholder 8"/>
          <p:cNvSpPr>
            <a:spLocks noGrp="1"/>
          </p:cNvSpPr>
          <p:nvPr>
            <p:ph type="body" sz="quarter" idx="14"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44000" cy="6867144"/>
          </a:xfrm>
          <a:prstGeom prst="rect">
            <a:avLst/>
          </a:prstGeom>
          <a:blipFill>
            <a:blip r:embed="rId2">
              <a:alphaModFix amt="90000"/>
            </a:blip>
            <a:srcRect/>
            <a:stretch>
              <a:fillRect l="-22963" r="-10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737360"/>
            <a:ext cx="3657600" cy="4480560"/>
          </a:xfrm>
        </p:spPr>
        <p:txBody>
          <a:bodyPr>
            <a:normAutofit/>
          </a:bodyPr>
          <a:lstStyle>
            <a:lvl1pPr marL="0" indent="0">
              <a:buNone/>
              <a:defRPr sz="1600">
                <a:solidFill>
                  <a:schemeClr val="tx2"/>
                </a:solidFill>
              </a:defRPr>
            </a:lvl1pPr>
          </a:lstStyle>
          <a:p>
            <a:pPr lvl="0"/>
            <a:r>
              <a:rPr lang="en-US" dirty="0"/>
              <a:t>Click to add text </a:t>
            </a:r>
          </a:p>
        </p:txBody>
      </p:sp>
      <p:sp>
        <p:nvSpPr>
          <p:cNvPr id="5" name="Text Placeholder 8"/>
          <p:cNvSpPr>
            <a:spLocks noGrp="1"/>
          </p:cNvSpPr>
          <p:nvPr>
            <p:ph type="body" sz="quarter" idx="13"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sp>
        <p:nvSpPr>
          <p:cNvPr id="8"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9" name="TextBox 8"/>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4833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228600" y="1737360"/>
            <a:ext cx="4023360"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4480560" y="1737360"/>
            <a:ext cx="402336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7" name="Text Placeholder 8"/>
          <p:cNvSpPr>
            <a:spLocks noGrp="1"/>
          </p:cNvSpPr>
          <p:nvPr>
            <p:ph type="body" sz="quarter" idx="14"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a:t>Subtitle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2"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149926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9D6FB1B8-C639-D900-58E7-773914163A9F}"/>
              </a:ext>
            </a:extLst>
          </p:cNvPr>
          <p:cNvSpPr>
            <a:spLocks noGrp="1"/>
          </p:cNvSpPr>
          <p:nvPr>
            <p:ph type="body" sz="quarter" idx="10" hasCustomPrompt="1"/>
          </p:nvPr>
        </p:nvSpPr>
        <p:spPr>
          <a:xfrm>
            <a:off x="3207566" y="6393950"/>
            <a:ext cx="2728869" cy="117083"/>
          </a:xfrm>
          <a:prstGeom prst="rect">
            <a:avLst/>
          </a:prstGeom>
        </p:spPr>
        <p:txBody>
          <a:bodyPr wrap="square" lIns="0" tIns="0" rIns="0" bIns="0">
            <a:spAutoFit/>
          </a:bodyPr>
          <a:lstStyle>
            <a:lvl1pPr algn="ctr">
              <a:defRPr sz="788">
                <a:solidFill>
                  <a:schemeClr val="tx1"/>
                </a:solidFill>
              </a:defRPr>
            </a:lvl1pPr>
          </a:lstStyle>
          <a:p>
            <a:pPr lvl="0"/>
            <a:r>
              <a:rPr lang="en-US" dirty="0"/>
              <a:t>Title Presentation goes here</a:t>
            </a:r>
          </a:p>
        </p:txBody>
      </p:sp>
      <p:sp>
        <p:nvSpPr>
          <p:cNvPr id="9" name="TextBox 8">
            <a:extLst>
              <a:ext uri="{FF2B5EF4-FFF2-40B4-BE49-F238E27FC236}">
                <a16:creationId xmlns:a16="http://schemas.microsoft.com/office/drawing/2014/main" id="{B76BF448-6367-F897-958A-D2EC533504F0}"/>
              </a:ext>
            </a:extLst>
          </p:cNvPr>
          <p:cNvSpPr txBox="1"/>
          <p:nvPr userDrawn="1"/>
        </p:nvSpPr>
        <p:spPr>
          <a:xfrm>
            <a:off x="7444423" y="6391129"/>
            <a:ext cx="1352217" cy="121252"/>
          </a:xfrm>
          <a:prstGeom prst="rect">
            <a:avLst/>
          </a:prstGeom>
          <a:noFill/>
        </p:spPr>
        <p:txBody>
          <a:bodyPr wrap="square" lIns="0" tIns="0" rIns="0" bIns="0" rtlCol="0">
            <a:spAutoFit/>
          </a:bodyPr>
          <a:lstStyle/>
          <a:p>
            <a:pPr algn="r"/>
            <a:fld id="{AE3DDD80-B34D-CF4E-B1D0-72554C788A07}" type="slidenum">
              <a:rPr lang="en-US" sz="788" smtClean="0">
                <a:solidFill>
                  <a:schemeClr val="tx1"/>
                </a:solidFill>
              </a:rPr>
              <a:pPr algn="r"/>
              <a:t>‹#›</a:t>
            </a:fld>
            <a:endParaRPr lang="en-US" sz="788" dirty="0">
              <a:solidFill>
                <a:schemeClr val="tx1"/>
              </a:solidFill>
            </a:endParaRPr>
          </a:p>
        </p:txBody>
      </p:sp>
    </p:spTree>
    <p:extLst>
      <p:ext uri="{BB962C8B-B14F-4D97-AF65-F5344CB8AC3E}">
        <p14:creationId xmlns:p14="http://schemas.microsoft.com/office/powerpoint/2010/main" val="811298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accent1"/>
        </a:solidFill>
        <a:effectLst/>
      </p:bgPr>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939D4CD-2A1F-EC3B-001F-81BD276FC7B2}"/>
              </a:ext>
            </a:extLst>
          </p:cNvPr>
          <p:cNvSpPr>
            <a:spLocks noGrp="1"/>
          </p:cNvSpPr>
          <p:nvPr>
            <p:ph type="body" sz="quarter" idx="10" hasCustomPrompt="1"/>
          </p:nvPr>
        </p:nvSpPr>
        <p:spPr>
          <a:xfrm>
            <a:off x="3207566" y="6393950"/>
            <a:ext cx="2728869" cy="117083"/>
          </a:xfrm>
          <a:prstGeom prst="rect">
            <a:avLst/>
          </a:prstGeom>
        </p:spPr>
        <p:txBody>
          <a:bodyPr wrap="square" lIns="0" tIns="0" rIns="0" bIns="0">
            <a:spAutoFit/>
          </a:bodyPr>
          <a:lstStyle>
            <a:lvl1pPr algn="ctr">
              <a:defRPr sz="788"/>
            </a:lvl1pPr>
          </a:lstStyle>
          <a:p>
            <a:pPr lvl="0"/>
            <a:r>
              <a:rPr lang="en-US" dirty="0"/>
              <a:t>Title Presentation goes here</a:t>
            </a:r>
          </a:p>
        </p:txBody>
      </p:sp>
      <p:sp>
        <p:nvSpPr>
          <p:cNvPr id="18" name="TextBox 17">
            <a:extLst>
              <a:ext uri="{FF2B5EF4-FFF2-40B4-BE49-F238E27FC236}">
                <a16:creationId xmlns:a16="http://schemas.microsoft.com/office/drawing/2014/main" id="{BA6E1B34-B572-EFE0-344D-FE4088687862}"/>
              </a:ext>
            </a:extLst>
          </p:cNvPr>
          <p:cNvSpPr txBox="1"/>
          <p:nvPr userDrawn="1"/>
        </p:nvSpPr>
        <p:spPr>
          <a:xfrm>
            <a:off x="7444423" y="6391129"/>
            <a:ext cx="1352217" cy="121252"/>
          </a:xfrm>
          <a:prstGeom prst="rect">
            <a:avLst/>
          </a:prstGeom>
          <a:noFill/>
        </p:spPr>
        <p:txBody>
          <a:bodyPr wrap="square" lIns="0" tIns="0" rIns="0" bIns="0" rtlCol="0">
            <a:spAutoFit/>
          </a:bodyPr>
          <a:lstStyle/>
          <a:p>
            <a:pPr algn="r"/>
            <a:fld id="{AE3DDD80-B34D-CF4E-B1D0-72554C788A07}" type="slidenum">
              <a:rPr lang="en-US" sz="788" smtClean="0">
                <a:solidFill>
                  <a:schemeClr val="bg1"/>
                </a:solidFill>
              </a:rPr>
              <a:pPr algn="r"/>
              <a:t>‹#›</a:t>
            </a:fld>
            <a:endParaRPr lang="en-US" sz="788" dirty="0">
              <a:solidFill>
                <a:schemeClr val="bg1"/>
              </a:solidFill>
            </a:endParaRPr>
          </a:p>
        </p:txBody>
      </p:sp>
    </p:spTree>
    <p:extLst>
      <p:ext uri="{BB962C8B-B14F-4D97-AF65-F5344CB8AC3E}">
        <p14:creationId xmlns:p14="http://schemas.microsoft.com/office/powerpoint/2010/main" val="1444397915"/>
      </p:ext>
    </p:extLst>
  </p:cSld>
  <p:clrMapOvr>
    <a:masterClrMapping/>
  </p:clrMapOvr>
  <p:extLst>
    <p:ext uri="{DCECCB84-F9BA-43D5-87BE-67443E8EF086}">
      <p15:sldGuideLst xmlns:p15="http://schemas.microsoft.com/office/powerpoint/2012/main">
        <p15:guide id="1" orient="horz" pos="2160">
          <p15:clr>
            <a:srgbClr val="FBAE40"/>
          </p15:clr>
        </p15:guide>
        <p15:guide id="2" pos="221">
          <p15:clr>
            <a:srgbClr val="FBAE40"/>
          </p15:clr>
        </p15:guide>
        <p15:guide id="3" pos="4099">
          <p15:clr>
            <a:srgbClr val="FBAE40"/>
          </p15:clr>
        </p15:guide>
        <p15:guide id="4" orient="horz" pos="278">
          <p15:clr>
            <a:srgbClr val="FBAE40"/>
          </p15:clr>
        </p15:guide>
        <p15:guide id="5" orient="horz" pos="4110">
          <p15:clr>
            <a:srgbClr val="FBAE40"/>
          </p15:clr>
        </p15:guide>
        <p15:guide id="6" pos="2160">
          <p15:clr>
            <a:srgbClr val="FBAE40"/>
          </p15:clr>
        </p15:guide>
        <p15:guide id="7" pos="2330">
          <p15:clr>
            <a:srgbClr val="FBAE40"/>
          </p15:clr>
        </p15:guide>
        <p15:guide id="8" pos="199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 full image_White BG">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E40197-D7A9-4697-A328-D568CE698F6E}"/>
              </a:ext>
            </a:extLst>
          </p:cNvPr>
          <p:cNvSpPr>
            <a:spLocks noGrp="1"/>
          </p:cNvSpPr>
          <p:nvPr>
            <p:ph type="pic" sz="quarter" idx="12"/>
          </p:nvPr>
        </p:nvSpPr>
        <p:spPr>
          <a:xfrm>
            <a:off x="4679950" y="0"/>
            <a:ext cx="4464050" cy="6129338"/>
          </a:xfrm>
        </p:spPr>
        <p:txBody>
          <a:bodyPr/>
          <a:lstStyle/>
          <a:p>
            <a:endParaRPr lang="en-US" dirty="0"/>
          </a:p>
        </p:txBody>
      </p:sp>
      <p:sp>
        <p:nvSpPr>
          <p:cNvPr id="3" name="Content Placeholder 2"/>
          <p:cNvSpPr>
            <a:spLocks noGrp="1"/>
          </p:cNvSpPr>
          <p:nvPr>
            <p:ph sz="half" idx="1"/>
          </p:nvPr>
        </p:nvSpPr>
        <p:spPr>
          <a:xfrm>
            <a:off x="466372" y="1607127"/>
            <a:ext cx="3997678" cy="4158053"/>
          </a:xfrm>
        </p:spPr>
        <p:txBody>
          <a:bodyPr/>
          <a:lstStyle>
            <a:lvl1pPr>
              <a:lnSpc>
                <a:spcPct val="100000"/>
              </a:lnSpc>
              <a:defRPr>
                <a:solidFill>
                  <a:schemeClr val="accent6"/>
                </a:solidFill>
              </a:defRPr>
            </a:lvl1pPr>
            <a:lvl2pPr>
              <a:lnSpc>
                <a:spcPct val="100000"/>
              </a:lnSpc>
              <a:defRPr>
                <a:solidFill>
                  <a:schemeClr val="accent6"/>
                </a:solidFill>
              </a:defRPr>
            </a:lvl2pPr>
            <a:lvl3pPr>
              <a:lnSpc>
                <a:spcPct val="100000"/>
              </a:lnSpc>
              <a:buClr>
                <a:schemeClr val="accent2"/>
              </a:buClr>
              <a:defRPr>
                <a:solidFill>
                  <a:schemeClr val="accent6"/>
                </a:solidFill>
              </a:defRPr>
            </a:lvl3pPr>
            <a:lvl4pPr>
              <a:lnSpc>
                <a:spcPct val="100000"/>
              </a:lnSpc>
              <a:buClr>
                <a:schemeClr val="accent2"/>
              </a:buClr>
              <a:defRPr>
                <a:solidFill>
                  <a:schemeClr val="accent6"/>
                </a:solidFill>
              </a:defRPr>
            </a:lvl4pPr>
            <a:lvl5pPr>
              <a:lnSpc>
                <a:spcPct val="100000"/>
              </a:lnSpc>
              <a:buClr>
                <a:schemeClr val="accent2"/>
              </a:buCl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9A1F9C8C-5E2E-410A-92E9-09EE94DCC628}"/>
              </a:ext>
            </a:extLst>
          </p:cNvPr>
          <p:cNvSpPr>
            <a:spLocks noGrp="1"/>
          </p:cNvSpPr>
          <p:nvPr>
            <p:ph type="title"/>
          </p:nvPr>
        </p:nvSpPr>
        <p:spPr>
          <a:xfrm>
            <a:off x="466373" y="476249"/>
            <a:ext cx="3997678" cy="720000"/>
          </a:xfrm>
        </p:spPr>
        <p:txBody>
          <a:bodyPr/>
          <a:lstStyle>
            <a:lvl1pPr>
              <a:defRPr b="1">
                <a:solidFill>
                  <a:schemeClr val="accent6"/>
                </a:solidFill>
              </a:defRPr>
            </a:lvl1pPr>
          </a:lstStyle>
          <a:p>
            <a:r>
              <a:rPr lang="en-US" dirty="0"/>
              <a:t>Click to edit Master title style</a:t>
            </a:r>
          </a:p>
        </p:txBody>
      </p:sp>
      <p:sp>
        <p:nvSpPr>
          <p:cNvPr id="9" name="Footer Placeholder 8">
            <a:extLst>
              <a:ext uri="{FF2B5EF4-FFF2-40B4-BE49-F238E27FC236}">
                <a16:creationId xmlns:a16="http://schemas.microsoft.com/office/drawing/2014/main" id="{29D83AE5-4462-4006-83EE-81F6CA7C9AE8}"/>
              </a:ext>
            </a:extLst>
          </p:cNvPr>
          <p:cNvSpPr>
            <a:spLocks noGrp="1"/>
          </p:cNvSpPr>
          <p:nvPr>
            <p:ph type="ftr" sz="quarter" idx="10"/>
          </p:nvPr>
        </p:nvSpPr>
        <p:spPr/>
        <p:txBody>
          <a:bodyPr/>
          <a:lstStyle/>
          <a:p>
            <a:r>
              <a:rPr lang="en-GB" dirty="0"/>
              <a:t>Title of presentation to go here</a:t>
            </a:r>
            <a:endParaRPr lang="en-US" dirty="0"/>
          </a:p>
        </p:txBody>
      </p:sp>
      <p:sp>
        <p:nvSpPr>
          <p:cNvPr id="10" name="Slide Number Placeholder 9">
            <a:extLst>
              <a:ext uri="{FF2B5EF4-FFF2-40B4-BE49-F238E27FC236}">
                <a16:creationId xmlns:a16="http://schemas.microsoft.com/office/drawing/2014/main" id="{8C7FEA96-DD35-43F5-B44A-82F7BCDF9C80}"/>
              </a:ext>
            </a:extLst>
          </p:cNvPr>
          <p:cNvSpPr>
            <a:spLocks noGrp="1"/>
          </p:cNvSpPr>
          <p:nvPr>
            <p:ph type="sldNum" sz="quarter" idx="11"/>
          </p:nvPr>
        </p:nvSpPr>
        <p:spPr/>
        <p:txBody>
          <a:bodyPr/>
          <a:lstStyle/>
          <a:p>
            <a:fld id="{3D0432CC-7365-47E1-BA0E-81E9E8090735}" type="slidenum">
              <a:rPr lang="en-US" smtClean="0"/>
              <a:pPr/>
              <a:t>‹#›</a:t>
            </a:fld>
            <a:endParaRPr lang="en-US" dirty="0"/>
          </a:p>
        </p:txBody>
      </p:sp>
    </p:spTree>
    <p:extLst>
      <p:ext uri="{BB962C8B-B14F-4D97-AF65-F5344CB8AC3E}">
        <p14:creationId xmlns:p14="http://schemas.microsoft.com/office/powerpoint/2010/main" val="413249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11" name="Rectangle 10"/>
          <p:cNvSpPr>
            <a:spLocks noChangeAspect="1"/>
          </p:cNvSpPr>
          <p:nvPr userDrawn="1"/>
        </p:nvSpPr>
        <p:spPr>
          <a:xfrm>
            <a:off x="0" y="-1765"/>
            <a:ext cx="8205107" cy="6867144"/>
          </a:xfrm>
          <a:prstGeom prst="rect">
            <a:avLst/>
          </a:prstGeom>
          <a:blipFill>
            <a:blip r:embed="rId2">
              <a:alphaModFix amt="90000"/>
            </a:blip>
            <a:srcRect/>
            <a:stretch>
              <a:fillRect l="-19" r="-11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1856453"/>
            <a:ext cx="2651760" cy="1428389"/>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Title Slide</a:t>
            </a:r>
          </a:p>
        </p:txBody>
      </p:sp>
      <p:sp>
        <p:nvSpPr>
          <p:cNvPr id="3" name="Subtitle 2"/>
          <p:cNvSpPr>
            <a:spLocks noGrp="1"/>
          </p:cNvSpPr>
          <p:nvPr>
            <p:ph type="subTitle" idx="1" hasCustomPrompt="1"/>
          </p:nvPr>
        </p:nvSpPr>
        <p:spPr>
          <a:xfrm>
            <a:off x="228600" y="3291840"/>
            <a:ext cx="2651760" cy="73152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a:p>
            <a:r>
              <a:rPr lang="en-US" dirty="0"/>
              <a:t>Date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5681225"/>
            <a:ext cx="2853596" cy="942122"/>
          </a:xfrm>
          <a:prstGeom prst="rect">
            <a:avLst/>
          </a:prstGeom>
        </p:spPr>
      </p:pic>
      <p:sp>
        <p:nvSpPr>
          <p:cNvPr id="10" name="Text Placeholder 6"/>
          <p:cNvSpPr txBox="1">
            <a:spLocks/>
          </p:cNvSpPr>
          <p:nvPr userDrawn="1"/>
        </p:nvSpPr>
        <p:spPr>
          <a:xfrm>
            <a:off x="2286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esigns">
    <p:bg>
      <p:bgPr>
        <a:solidFill>
          <a:schemeClr val="accent1"/>
        </a:solidFill>
        <a:effectLst/>
      </p:bgPr>
    </p:bg>
    <p:spTree>
      <p:nvGrpSpPr>
        <p:cNvPr id="1" name=""/>
        <p:cNvGrpSpPr/>
        <p:nvPr/>
      </p:nvGrpSpPr>
      <p:grpSpPr>
        <a:xfrm>
          <a:off x="0" y="0"/>
          <a:ext cx="0" cy="0"/>
          <a:chOff x="0" y="0"/>
          <a:chExt cx="0" cy="0"/>
        </a:xfrm>
      </p:grpSpPr>
      <p:sp>
        <p:nvSpPr>
          <p:cNvPr id="249" name="Text Placeholder 8">
            <a:extLst>
              <a:ext uri="{FF2B5EF4-FFF2-40B4-BE49-F238E27FC236}">
                <a16:creationId xmlns:a16="http://schemas.microsoft.com/office/drawing/2014/main" id="{5BC67A19-5FE6-7CAE-CE2B-DBA49902C88F}"/>
              </a:ext>
            </a:extLst>
          </p:cNvPr>
          <p:cNvSpPr>
            <a:spLocks noGrp="1"/>
          </p:cNvSpPr>
          <p:nvPr>
            <p:ph type="body" sz="quarter" idx="10" hasCustomPrompt="1"/>
          </p:nvPr>
        </p:nvSpPr>
        <p:spPr>
          <a:xfrm>
            <a:off x="3207566" y="6393950"/>
            <a:ext cx="2728869" cy="117083"/>
          </a:xfrm>
          <a:prstGeom prst="rect">
            <a:avLst/>
          </a:prstGeom>
        </p:spPr>
        <p:txBody>
          <a:bodyPr wrap="square" lIns="0" tIns="0" rIns="0" bIns="0">
            <a:spAutoFit/>
          </a:bodyPr>
          <a:lstStyle>
            <a:lvl1pPr algn="ctr">
              <a:defRPr sz="788"/>
            </a:lvl1pPr>
          </a:lstStyle>
          <a:p>
            <a:pPr lvl="0"/>
            <a:r>
              <a:rPr lang="en-US" dirty="0"/>
              <a:t>Title Presentation goes here</a:t>
            </a:r>
          </a:p>
        </p:txBody>
      </p:sp>
      <p:sp>
        <p:nvSpPr>
          <p:cNvPr id="250" name="TextBox 249">
            <a:extLst>
              <a:ext uri="{FF2B5EF4-FFF2-40B4-BE49-F238E27FC236}">
                <a16:creationId xmlns:a16="http://schemas.microsoft.com/office/drawing/2014/main" id="{D5F56B63-34DC-0877-1154-9FDE0A587348}"/>
              </a:ext>
            </a:extLst>
          </p:cNvPr>
          <p:cNvSpPr txBox="1"/>
          <p:nvPr userDrawn="1"/>
        </p:nvSpPr>
        <p:spPr>
          <a:xfrm>
            <a:off x="7444423" y="6391129"/>
            <a:ext cx="1352217" cy="121252"/>
          </a:xfrm>
          <a:prstGeom prst="rect">
            <a:avLst/>
          </a:prstGeom>
          <a:noFill/>
        </p:spPr>
        <p:txBody>
          <a:bodyPr wrap="square" lIns="0" tIns="0" rIns="0" bIns="0" rtlCol="0">
            <a:spAutoFit/>
          </a:bodyPr>
          <a:lstStyle/>
          <a:p>
            <a:pPr algn="r"/>
            <a:fld id="{AE3DDD80-B34D-CF4E-B1D0-72554C788A07}" type="slidenum">
              <a:rPr lang="en-US" sz="788" smtClean="0">
                <a:solidFill>
                  <a:schemeClr val="bg1"/>
                </a:solidFill>
              </a:rPr>
              <a:pPr algn="r"/>
              <a:t>‹#›</a:t>
            </a:fld>
            <a:endParaRPr lang="en-US" sz="788" dirty="0">
              <a:solidFill>
                <a:schemeClr val="bg1"/>
              </a:solidFill>
            </a:endParaRPr>
          </a:p>
        </p:txBody>
      </p:sp>
    </p:spTree>
    <p:extLst>
      <p:ext uri="{BB962C8B-B14F-4D97-AF65-F5344CB8AC3E}">
        <p14:creationId xmlns:p14="http://schemas.microsoft.com/office/powerpoint/2010/main" val="3831892820"/>
      </p:ext>
    </p:extLst>
  </p:cSld>
  <p:clrMapOvr>
    <a:masterClrMapping/>
  </p:clrMapOvr>
  <p:extLst>
    <p:ext uri="{DCECCB84-F9BA-43D5-87BE-67443E8EF086}">
      <p15:sldGuideLst xmlns:p15="http://schemas.microsoft.com/office/powerpoint/2012/main">
        <p15:guide id="1" orient="horz" pos="300">
          <p15:clr>
            <a:srgbClr val="FBAE40"/>
          </p15:clr>
        </p15:guide>
        <p15:guide id="2" pos="221">
          <p15:clr>
            <a:srgbClr val="FBAE40"/>
          </p15:clr>
        </p15:guide>
        <p15:guide id="3" pos="409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9" name="Rectangle 8"/>
          <p:cNvSpPr/>
          <p:nvPr userDrawn="1"/>
        </p:nvSpPr>
        <p:spPr>
          <a:xfrm>
            <a:off x="0" y="1959428"/>
            <a:ext cx="9144000"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457200"/>
            <a:ext cx="5181600" cy="990599"/>
          </a:xfrm>
          <a:prstGeom prst="rect">
            <a:avLst/>
          </a:prstGeom>
        </p:spPr>
        <p:txBody>
          <a:bodyPr anchor="b" anchorCtr="0"/>
          <a:lstStyle>
            <a:lvl1pPr algn="l">
              <a:defRPr sz="2400" baseline="0">
                <a:solidFill>
                  <a:schemeClr val="accent1"/>
                </a:solidFill>
              </a:defRPr>
            </a:lvl1pPr>
          </a:lstStyle>
          <a:p>
            <a:r>
              <a:rPr lang="en-US" dirty="0"/>
              <a:t>Title Slide – text only</a:t>
            </a:r>
          </a:p>
        </p:txBody>
      </p:sp>
      <p:sp>
        <p:nvSpPr>
          <p:cNvPr id="10" name="Text Placeholder 5"/>
          <p:cNvSpPr>
            <a:spLocks noGrp="1"/>
          </p:cNvSpPr>
          <p:nvPr>
            <p:ph type="body" sz="quarter" idx="10" hasCustomPrompt="1"/>
          </p:nvPr>
        </p:nvSpPr>
        <p:spPr>
          <a:xfrm>
            <a:off x="228600" y="1554480"/>
            <a:ext cx="51816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3357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Closing w Photo">
    <p:spTree>
      <p:nvGrpSpPr>
        <p:cNvPr id="1" name=""/>
        <p:cNvGrpSpPr/>
        <p:nvPr/>
      </p:nvGrpSpPr>
      <p:grpSpPr>
        <a:xfrm>
          <a:off x="0" y="0"/>
          <a:ext cx="0" cy="0"/>
          <a:chOff x="0" y="0"/>
          <a:chExt cx="0" cy="0"/>
        </a:xfrm>
      </p:grpSpPr>
      <p:sp>
        <p:nvSpPr>
          <p:cNvPr id="11" name="Rectangle 10"/>
          <p:cNvSpPr>
            <a:spLocks noChangeAspect="1"/>
          </p:cNvSpPr>
          <p:nvPr userDrawn="1"/>
        </p:nvSpPr>
        <p:spPr>
          <a:xfrm>
            <a:off x="0" y="-1765"/>
            <a:ext cx="8205107" cy="6867144"/>
          </a:xfrm>
          <a:prstGeom prst="rect">
            <a:avLst/>
          </a:prstGeom>
          <a:blipFill>
            <a:blip r:embed="rId2">
              <a:alphaModFix amt="90000"/>
            </a:blip>
            <a:srcRect/>
            <a:stretch>
              <a:fillRect l="-19" r="-11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1856453"/>
            <a:ext cx="2651760" cy="914400"/>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Thank you!</a:t>
            </a:r>
          </a:p>
        </p:txBody>
      </p:sp>
      <p:sp>
        <p:nvSpPr>
          <p:cNvPr id="3" name="Subtitle 2"/>
          <p:cNvSpPr>
            <a:spLocks noGrp="1"/>
          </p:cNvSpPr>
          <p:nvPr>
            <p:ph type="subTitle" idx="1" hasCustomPrompt="1"/>
          </p:nvPr>
        </p:nvSpPr>
        <p:spPr>
          <a:xfrm>
            <a:off x="228600" y="2834640"/>
            <a:ext cx="27432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Contact #</a:t>
            </a:r>
          </a:p>
          <a:p>
            <a:r>
              <a:rPr lang="en-US" dirty="0"/>
              <a:t>Email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5681225"/>
            <a:ext cx="2853596" cy="942122"/>
          </a:xfrm>
          <a:prstGeom prst="rect">
            <a:avLst/>
          </a:prstGeom>
        </p:spPr>
      </p:pic>
      <p:sp>
        <p:nvSpPr>
          <p:cNvPr id="10" name="Text Placeholder 6"/>
          <p:cNvSpPr txBox="1">
            <a:spLocks/>
          </p:cNvSpPr>
          <p:nvPr userDrawn="1"/>
        </p:nvSpPr>
        <p:spPr>
          <a:xfrm>
            <a:off x="2286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13" name="Text Placeholder 12"/>
          <p:cNvSpPr>
            <a:spLocks noGrp="1"/>
          </p:cNvSpPr>
          <p:nvPr>
            <p:ph type="body" sz="quarter" idx="10"/>
          </p:nvPr>
        </p:nvSpPr>
        <p:spPr>
          <a:xfrm>
            <a:off x="228600" y="3615747"/>
            <a:ext cx="27432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14251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Text Only">
    <p:spTree>
      <p:nvGrpSpPr>
        <p:cNvPr id="1" name=""/>
        <p:cNvGrpSpPr/>
        <p:nvPr/>
      </p:nvGrpSpPr>
      <p:grpSpPr>
        <a:xfrm>
          <a:off x="0" y="0"/>
          <a:ext cx="0" cy="0"/>
          <a:chOff x="0" y="0"/>
          <a:chExt cx="0" cy="0"/>
        </a:xfrm>
      </p:grpSpPr>
      <p:sp>
        <p:nvSpPr>
          <p:cNvPr id="9" name="Rectangle 8"/>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457200"/>
            <a:ext cx="5181600" cy="990599"/>
          </a:xfrm>
          <a:prstGeom prst="rect">
            <a:avLst/>
          </a:prstGeom>
        </p:spPr>
        <p:txBody>
          <a:bodyPr anchor="b" anchorCtr="0"/>
          <a:lstStyle>
            <a:lvl1pPr algn="l">
              <a:defRPr sz="2400" baseline="0">
                <a:solidFill>
                  <a:schemeClr val="accent1"/>
                </a:solidFill>
              </a:defRPr>
            </a:lvl1pPr>
          </a:lstStyle>
          <a:p>
            <a:r>
              <a:rPr lang="en-US" dirty="0"/>
              <a:t>Thank you!</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
        <p:nvSpPr>
          <p:cNvPr id="7" name="Subtitle 2"/>
          <p:cNvSpPr>
            <a:spLocks noGrp="1"/>
          </p:cNvSpPr>
          <p:nvPr>
            <p:ph type="subTitle" idx="1" hasCustomPrompt="1"/>
          </p:nvPr>
        </p:nvSpPr>
        <p:spPr>
          <a:xfrm>
            <a:off x="228600" y="5120637"/>
            <a:ext cx="27432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Contact #</a:t>
            </a:r>
          </a:p>
          <a:p>
            <a:r>
              <a:rPr lang="en-US" dirty="0"/>
              <a:t>Email</a:t>
            </a:r>
          </a:p>
        </p:txBody>
      </p:sp>
      <p:sp>
        <p:nvSpPr>
          <p:cNvPr id="11" name="Text Placeholder 12"/>
          <p:cNvSpPr>
            <a:spLocks noGrp="1"/>
          </p:cNvSpPr>
          <p:nvPr>
            <p:ph type="body" sz="quarter" idx="10"/>
          </p:nvPr>
        </p:nvSpPr>
        <p:spPr>
          <a:xfrm>
            <a:off x="228600" y="5897880"/>
            <a:ext cx="27432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249297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sclaimer - GBS ONLY">
    <p:spTree>
      <p:nvGrpSpPr>
        <p:cNvPr id="1" name=""/>
        <p:cNvGrpSpPr/>
        <p:nvPr/>
      </p:nvGrpSpPr>
      <p:grpSpPr>
        <a:xfrm>
          <a:off x="0" y="0"/>
          <a:ext cx="0" cy="0"/>
          <a:chOff x="0" y="0"/>
          <a:chExt cx="0" cy="0"/>
        </a:xfrm>
      </p:grpSpPr>
      <p:sp>
        <p:nvSpPr>
          <p:cNvPr id="8" name="Rectangle 7"/>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228600" y="1090565"/>
            <a:ext cx="5546373"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a:t>Disclaimer – GBS </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34977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sclaimer - GGB ONLY">
    <p:spTree>
      <p:nvGrpSpPr>
        <p:cNvPr id="1" name=""/>
        <p:cNvGrpSpPr/>
        <p:nvPr/>
      </p:nvGrpSpPr>
      <p:grpSpPr>
        <a:xfrm>
          <a:off x="0" y="0"/>
          <a:ext cx="0" cy="0"/>
          <a:chOff x="0" y="0"/>
          <a:chExt cx="0" cy="0"/>
        </a:xfrm>
      </p:grpSpPr>
      <p:sp>
        <p:nvSpPr>
          <p:cNvPr id="8" name="Rectangle 7"/>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228600" y="1090565"/>
            <a:ext cx="5546373"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a:t>Disclaimer – </a:t>
            </a:r>
            <a:r>
              <a:rPr lang="en-US" dirty="0" err="1"/>
              <a:t>GGB</a:t>
            </a:r>
            <a:r>
              <a:rPr lang="en-US" dirty="0"/>
              <a:t> </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243496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4403" b="539"/>
          <a:stretch/>
        </p:blipFill>
        <p:spPr>
          <a:xfrm flipH="1">
            <a:off x="0" y="2484120"/>
            <a:ext cx="9144000" cy="4382644"/>
          </a:xfrm>
          <a:prstGeom prst="rect">
            <a:avLst/>
          </a:prstGeom>
          <a:effectLst/>
        </p:spPr>
      </p:pic>
      <p:sp>
        <p:nvSpPr>
          <p:cNvPr id="8" name="Title 1"/>
          <p:cNvSpPr>
            <a:spLocks noGrp="1"/>
          </p:cNvSpPr>
          <p:nvPr>
            <p:ph type="ctrTitle" hasCustomPrompt="1"/>
          </p:nvPr>
        </p:nvSpPr>
        <p:spPr>
          <a:xfrm>
            <a:off x="228600" y="1097280"/>
            <a:ext cx="51816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228600" y="2103120"/>
            <a:ext cx="5181600" cy="381000"/>
          </a:xfrm>
          <a:prstGeom prst="rect">
            <a:avLst/>
          </a:prstGeom>
        </p:spPr>
        <p:txBody>
          <a:bodyPr>
            <a:noAutofit/>
          </a:bodyPr>
          <a:lstStyle>
            <a:lvl1pPr marL="0" indent="0">
              <a:buNone/>
              <a:defRPr sz="16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Subheading/topic</a:t>
            </a:r>
          </a:p>
        </p:txBody>
      </p:sp>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©2026 ARTHUR J. GALLAGHER &amp; CO. </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Tree>
    <p:extLst>
      <p:ext uri="{BB962C8B-B14F-4D97-AF65-F5344CB8AC3E}">
        <p14:creationId xmlns:p14="http://schemas.microsoft.com/office/powerpoint/2010/main" val="21382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28600" y="1463040"/>
            <a:ext cx="777240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13" lvl="4" indent="-223838" algn="l" defTabSz="457200" rtl="0" eaLnBrk="1" latinLnBrk="0" hangingPunct="1">
              <a:spcBef>
                <a:spcPct val="20000"/>
              </a:spcBef>
              <a:buClr>
                <a:schemeClr val="accent2"/>
              </a:buClr>
              <a:buFont typeface="Arial"/>
              <a:buChar char="–"/>
            </a:pPr>
            <a:r>
              <a:rPr lang="en-US" dirty="0"/>
              <a:t>Fifth level</a:t>
            </a: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21" r:id="rId2"/>
    <p:sldLayoutId id="2147483822" r:id="rId3"/>
    <p:sldLayoutId id="2147483853" r:id="rId4"/>
    <p:sldLayoutId id="2147483854" r:id="rId5"/>
    <p:sldLayoutId id="2147483855" r:id="rId6"/>
    <p:sldLayoutId id="2147483851" r:id="rId7"/>
    <p:sldLayoutId id="2147483856" r:id="rId8"/>
    <p:sldLayoutId id="2147483857" r:id="rId9"/>
    <p:sldLayoutId id="2147483858" r:id="rId10"/>
    <p:sldLayoutId id="2147483802" r:id="rId11"/>
    <p:sldLayoutId id="2147483832" r:id="rId12"/>
    <p:sldLayoutId id="2147483803" r:id="rId13"/>
    <p:sldLayoutId id="2147483860" r:id="rId14"/>
    <p:sldLayoutId id="2147483859" r:id="rId15"/>
    <p:sldLayoutId id="2147483834" r:id="rId16"/>
    <p:sldLayoutId id="2147483827" r:id="rId17"/>
    <p:sldLayoutId id="2147483839" r:id="rId18"/>
    <p:sldLayoutId id="2147483838" r:id="rId19"/>
    <p:sldLayoutId id="2147483861" r:id="rId20"/>
    <p:sldLayoutId id="2147483835" r:id="rId21"/>
    <p:sldLayoutId id="2147483836" r:id="rId22"/>
    <p:sldLayoutId id="2147483828" r:id="rId23"/>
    <p:sldLayoutId id="2147483829" r:id="rId24"/>
    <p:sldLayoutId id="2147483830" r:id="rId25"/>
    <p:sldLayoutId id="2147483840" r:id="rId26"/>
    <p:sldLayoutId id="2147483862" r:id="rId27"/>
    <p:sldLayoutId id="2147483863" r:id="rId28"/>
    <p:sldLayoutId id="2147483864" r:id="rId29"/>
    <p:sldLayoutId id="214748386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400"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www.eyemed.com/"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2.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73528" y="1764231"/>
            <a:ext cx="7349836" cy="990599"/>
          </a:xfrm>
        </p:spPr>
        <p:txBody>
          <a:bodyPr/>
          <a:lstStyle/>
          <a:p>
            <a:r>
              <a:rPr lang="en-US" dirty="0"/>
              <a:t>Welcome to City of Urbandale 2026 Open Enrollment</a:t>
            </a:r>
          </a:p>
        </p:txBody>
      </p:sp>
    </p:spTree>
    <p:extLst>
      <p:ext uri="{BB962C8B-B14F-4D97-AF65-F5344CB8AC3E}">
        <p14:creationId xmlns:p14="http://schemas.microsoft.com/office/powerpoint/2010/main" val="218238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599" y="279867"/>
            <a:ext cx="7363691" cy="990599"/>
          </a:xfrm>
        </p:spPr>
        <p:txBody>
          <a:bodyPr/>
          <a:lstStyle/>
          <a:p>
            <a:r>
              <a:rPr lang="en-US" dirty="0"/>
              <a:t>Medical Plans Offered</a:t>
            </a:r>
          </a:p>
        </p:txBody>
      </p:sp>
      <p:sp>
        <p:nvSpPr>
          <p:cNvPr id="7" name="Text Placeholder 6"/>
          <p:cNvSpPr>
            <a:spLocks noGrp="1"/>
          </p:cNvSpPr>
          <p:nvPr>
            <p:ph type="body" sz="quarter" idx="10"/>
          </p:nvPr>
        </p:nvSpPr>
        <p:spPr>
          <a:xfrm>
            <a:off x="228599" y="1690255"/>
            <a:ext cx="8582891" cy="4322618"/>
          </a:xfrm>
        </p:spPr>
        <p:txBody>
          <a:bodyPr/>
          <a:lstStyle/>
          <a:p>
            <a:r>
              <a:rPr lang="en-US" dirty="0">
                <a:solidFill>
                  <a:schemeClr val="tx2"/>
                </a:solidFill>
              </a:rPr>
              <a:t>You have one medical plan. </a:t>
            </a:r>
          </a:p>
          <a:p>
            <a:pPr marL="285750" indent="-285750">
              <a:buFont typeface="Arial" panose="020B0604020202020204" pitchFamily="34" charset="0"/>
              <a:buChar char="•"/>
            </a:pPr>
            <a:r>
              <a:rPr lang="en-US" dirty="0">
                <a:solidFill>
                  <a:schemeClr val="tx2"/>
                </a:solidFill>
              </a:rPr>
              <a:t>PPO copay plan</a:t>
            </a:r>
          </a:p>
          <a:p>
            <a:pPr marL="285750" indent="-285750">
              <a:buFont typeface="Arial" panose="020B0604020202020204" pitchFamily="34" charset="0"/>
              <a:buChar char="•"/>
            </a:pPr>
            <a:r>
              <a:rPr lang="en-US" dirty="0" err="1">
                <a:solidFill>
                  <a:schemeClr val="tx2"/>
                </a:solidFill>
              </a:rPr>
              <a:t>Wellmark</a:t>
            </a:r>
            <a:endParaRPr lang="en-US" dirty="0">
              <a:solidFill>
                <a:schemeClr val="tx2"/>
              </a:solidFill>
            </a:endParaRPr>
          </a:p>
          <a:p>
            <a:pPr marL="285750" indent="-285750">
              <a:buFont typeface="Arial" panose="020B0604020202020204" pitchFamily="34" charset="0"/>
              <a:buChar char="•"/>
            </a:pPr>
            <a:r>
              <a:rPr lang="en-US" dirty="0">
                <a:solidFill>
                  <a:schemeClr val="tx2"/>
                </a:solidFill>
              </a:rPr>
              <a:t>Plan covers preventive care at 100%</a:t>
            </a:r>
          </a:p>
          <a:p>
            <a:pPr marL="285750" indent="-285750">
              <a:buFont typeface="Arial" panose="020B0604020202020204" pitchFamily="34" charset="0"/>
              <a:buChar char="•"/>
            </a:pPr>
            <a:r>
              <a:rPr lang="en-US" dirty="0">
                <a:solidFill>
                  <a:schemeClr val="tx2"/>
                </a:solidFill>
              </a:rPr>
              <a:t>Plan include prescription drug coverage through </a:t>
            </a:r>
            <a:r>
              <a:rPr lang="en-US" dirty="0" err="1">
                <a:solidFill>
                  <a:schemeClr val="tx2"/>
                </a:solidFill>
              </a:rPr>
              <a:t>Wellmark</a:t>
            </a:r>
            <a:endParaRPr lang="en-US" dirty="0">
              <a:solidFill>
                <a:schemeClr val="tx2"/>
              </a:solidFill>
            </a:endParaRPr>
          </a:p>
        </p:txBody>
      </p:sp>
    </p:spTree>
    <p:extLst>
      <p:ext uri="{BB962C8B-B14F-4D97-AF65-F5344CB8AC3E}">
        <p14:creationId xmlns:p14="http://schemas.microsoft.com/office/powerpoint/2010/main" val="242837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603C36-259F-1162-D347-AE36AA9CDE29}"/>
              </a:ext>
            </a:extLst>
          </p:cNvPr>
          <p:cNvSpPr txBox="1">
            <a:spLocks/>
          </p:cNvSpPr>
          <p:nvPr/>
        </p:nvSpPr>
        <p:spPr>
          <a:xfrm>
            <a:off x="250673" y="3674548"/>
            <a:ext cx="2674467" cy="1645563"/>
          </a:xfrm>
          <a:prstGeom prst="roundRect">
            <a:avLst>
              <a:gd name="adj" fmla="val 7994"/>
            </a:avLst>
          </a:prstGeom>
          <a:solidFill>
            <a:schemeClr val="tx2"/>
          </a:solidFill>
        </p:spPr>
        <p:txBody>
          <a:bodyPr vert="horz" wrap="square" lIns="137160" tIns="137160" rIns="137160" bIns="137160" numCol="1" spcCol="0" rtlCol="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spcAft>
                <a:spcPts val="1200"/>
              </a:spcAft>
            </a:pPr>
            <a:r>
              <a:rPr lang="en-US" sz="1600" dirty="0">
                <a:solidFill>
                  <a:schemeClr val="accent4"/>
                </a:solidFill>
              </a:rPr>
              <a:t>Contribution</a:t>
            </a:r>
          </a:p>
          <a:p>
            <a:pPr>
              <a:lnSpc>
                <a:spcPct val="100000"/>
              </a:lnSpc>
              <a:spcAft>
                <a:spcPts val="1200"/>
              </a:spcAft>
            </a:pPr>
            <a:r>
              <a:rPr lang="en-US" sz="1200" b="0" dirty="0">
                <a:effectLst/>
                <a:latin typeface="Lato" panose="020F0502020204030203" pitchFamily="34" charset="77"/>
              </a:rPr>
              <a:t>The amount employees pay out of their paycheck for the plan they select. </a:t>
            </a:r>
          </a:p>
          <a:p>
            <a:pPr>
              <a:lnSpc>
                <a:spcPct val="100000"/>
              </a:lnSpc>
              <a:spcAft>
                <a:spcPts val="1200"/>
              </a:spcAft>
            </a:pPr>
            <a:endParaRPr lang="en-US" sz="1200" b="0" dirty="0">
              <a:solidFill>
                <a:schemeClr val="bg2"/>
              </a:solidFill>
              <a:effectLst/>
              <a:latin typeface="Lato" panose="020F0502020204030203" pitchFamily="34" charset="77"/>
            </a:endParaRPr>
          </a:p>
        </p:txBody>
      </p:sp>
      <p:sp>
        <p:nvSpPr>
          <p:cNvPr id="5" name="Title 1">
            <a:extLst>
              <a:ext uri="{FF2B5EF4-FFF2-40B4-BE49-F238E27FC236}">
                <a16:creationId xmlns:a16="http://schemas.microsoft.com/office/drawing/2014/main" id="{329D35D6-B4C3-13B7-35B3-9D0B4B0D9B05}"/>
              </a:ext>
            </a:extLst>
          </p:cNvPr>
          <p:cNvSpPr txBox="1">
            <a:spLocks/>
          </p:cNvSpPr>
          <p:nvPr/>
        </p:nvSpPr>
        <p:spPr>
          <a:xfrm>
            <a:off x="3234766" y="3674548"/>
            <a:ext cx="2674467" cy="1484233"/>
          </a:xfrm>
          <a:prstGeom prst="roundRect">
            <a:avLst>
              <a:gd name="adj" fmla="val 7994"/>
            </a:avLst>
          </a:prstGeom>
          <a:solidFill>
            <a:schemeClr val="tx2"/>
          </a:solidFill>
        </p:spPr>
        <p:txBody>
          <a:bodyPr vert="horz" wrap="square" lIns="137160" tIns="137160" rIns="137160" bIns="137160" numCol="1" spcCol="0" rtlCol="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spcAft>
                <a:spcPts val="1200"/>
              </a:spcAft>
            </a:pPr>
            <a:r>
              <a:rPr lang="en-US" sz="1600" dirty="0">
                <a:solidFill>
                  <a:schemeClr val="accent4"/>
                </a:solidFill>
              </a:rPr>
              <a:t>Out of Pocket Maximum</a:t>
            </a:r>
          </a:p>
          <a:p>
            <a:pPr>
              <a:lnSpc>
                <a:spcPct val="100000"/>
              </a:lnSpc>
              <a:spcAft>
                <a:spcPts val="1200"/>
              </a:spcAft>
            </a:pPr>
            <a:r>
              <a:rPr lang="en-US" sz="1200" b="0" dirty="0">
                <a:effectLst/>
                <a:latin typeface="Lato" panose="020F0502020204030203" pitchFamily="34" charset="77"/>
              </a:rPr>
              <a:t>The most you'll have to pay during a calendar year for health care services. This includes deductible, coinsurance and copays. </a:t>
            </a:r>
          </a:p>
        </p:txBody>
      </p:sp>
      <p:sp>
        <p:nvSpPr>
          <p:cNvPr id="6" name="Title 1">
            <a:extLst>
              <a:ext uri="{FF2B5EF4-FFF2-40B4-BE49-F238E27FC236}">
                <a16:creationId xmlns:a16="http://schemas.microsoft.com/office/drawing/2014/main" id="{27895819-6A60-51FA-0AEB-5D220714BA5D}"/>
              </a:ext>
            </a:extLst>
          </p:cNvPr>
          <p:cNvSpPr txBox="1">
            <a:spLocks/>
          </p:cNvSpPr>
          <p:nvPr/>
        </p:nvSpPr>
        <p:spPr>
          <a:xfrm>
            <a:off x="6218862" y="3674548"/>
            <a:ext cx="2674467" cy="1677829"/>
          </a:xfrm>
          <a:prstGeom prst="roundRect">
            <a:avLst>
              <a:gd name="adj" fmla="val 7994"/>
            </a:avLst>
          </a:prstGeom>
          <a:solidFill>
            <a:schemeClr val="tx2"/>
          </a:solidFill>
        </p:spPr>
        <p:txBody>
          <a:bodyPr vert="horz" wrap="square" lIns="137160" tIns="137160" rIns="137160" bIns="137160" numCol="1" spcCol="0" rtlCol="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spcAft>
                <a:spcPts val="1200"/>
              </a:spcAft>
            </a:pPr>
            <a:r>
              <a:rPr lang="en-US" sz="1600" dirty="0">
                <a:solidFill>
                  <a:schemeClr val="accent4"/>
                </a:solidFill>
              </a:rPr>
              <a:t>Preventive Care</a:t>
            </a:r>
          </a:p>
          <a:p>
            <a:pPr>
              <a:lnSpc>
                <a:spcPct val="100000"/>
              </a:lnSpc>
              <a:spcAft>
                <a:spcPts val="1200"/>
              </a:spcAft>
            </a:pPr>
            <a:r>
              <a:rPr lang="en-US" sz="1200" b="0" dirty="0">
                <a:effectLst/>
                <a:latin typeface="Lato" panose="020F0502020204030203" pitchFamily="34" charset="77"/>
              </a:rPr>
              <a:t>Part of a routine physical or checkup, preventive care includes immunizations, lab tests, screenings and other services intended to prevent illnesses. </a:t>
            </a:r>
          </a:p>
        </p:txBody>
      </p:sp>
      <p:sp>
        <p:nvSpPr>
          <p:cNvPr id="7" name="Title 1">
            <a:extLst>
              <a:ext uri="{FF2B5EF4-FFF2-40B4-BE49-F238E27FC236}">
                <a16:creationId xmlns:a16="http://schemas.microsoft.com/office/drawing/2014/main" id="{4D68984B-32DE-0E11-23CD-9626D3155CB4}"/>
              </a:ext>
            </a:extLst>
          </p:cNvPr>
          <p:cNvSpPr txBox="1">
            <a:spLocks/>
          </p:cNvSpPr>
          <p:nvPr/>
        </p:nvSpPr>
        <p:spPr>
          <a:xfrm>
            <a:off x="250673" y="1656821"/>
            <a:ext cx="2674467" cy="1677829"/>
          </a:xfrm>
          <a:prstGeom prst="roundRect">
            <a:avLst>
              <a:gd name="adj" fmla="val 7994"/>
            </a:avLst>
          </a:prstGeom>
          <a:solidFill>
            <a:schemeClr val="tx2"/>
          </a:solidFill>
        </p:spPr>
        <p:txBody>
          <a:bodyPr vert="horz" wrap="square" lIns="137160" tIns="137160" rIns="137160" bIns="137160" numCol="1" spcCol="0" rtlCol="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spcAft>
                <a:spcPts val="1200"/>
              </a:spcAft>
            </a:pPr>
            <a:r>
              <a:rPr lang="en-US" sz="1600" dirty="0">
                <a:solidFill>
                  <a:schemeClr val="accent4"/>
                </a:solidFill>
              </a:rPr>
              <a:t>Deductible</a:t>
            </a:r>
          </a:p>
          <a:p>
            <a:pPr>
              <a:lnSpc>
                <a:spcPct val="100000"/>
              </a:lnSpc>
              <a:spcAft>
                <a:spcPts val="1200"/>
              </a:spcAft>
            </a:pPr>
            <a:r>
              <a:rPr lang="en-US" sz="1200" b="0" dirty="0">
                <a:effectLst/>
                <a:latin typeface="Lato" panose="020F0502020204030203" pitchFamily="34" charset="77"/>
              </a:rPr>
              <a:t>The amount you pay for health care services before your health insurance begins to pay. Plans with a higher deductible typically have a lower premium.</a:t>
            </a:r>
          </a:p>
        </p:txBody>
      </p:sp>
      <p:sp>
        <p:nvSpPr>
          <p:cNvPr id="8" name="Title 1">
            <a:extLst>
              <a:ext uri="{FF2B5EF4-FFF2-40B4-BE49-F238E27FC236}">
                <a16:creationId xmlns:a16="http://schemas.microsoft.com/office/drawing/2014/main" id="{858203E5-14F4-C94F-036C-7C905AC6800A}"/>
              </a:ext>
            </a:extLst>
          </p:cNvPr>
          <p:cNvSpPr txBox="1">
            <a:spLocks/>
          </p:cNvSpPr>
          <p:nvPr/>
        </p:nvSpPr>
        <p:spPr>
          <a:xfrm>
            <a:off x="3234766" y="1866549"/>
            <a:ext cx="2674467" cy="1258372"/>
          </a:xfrm>
          <a:prstGeom prst="roundRect">
            <a:avLst>
              <a:gd name="adj" fmla="val 7994"/>
            </a:avLst>
          </a:prstGeom>
          <a:solidFill>
            <a:schemeClr val="tx2"/>
          </a:solidFill>
        </p:spPr>
        <p:txBody>
          <a:bodyPr vert="horz" wrap="square" lIns="137160" tIns="137160" rIns="137160" bIns="137160" numCol="1" spcCol="0" rtlCol="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spcAft>
                <a:spcPts val="1200"/>
              </a:spcAft>
            </a:pPr>
            <a:r>
              <a:rPr lang="en-US" sz="1600" dirty="0">
                <a:solidFill>
                  <a:schemeClr val="accent4"/>
                </a:solidFill>
              </a:rPr>
              <a:t>Copay</a:t>
            </a:r>
            <a:endParaRPr lang="en-US" sz="1200" b="0" dirty="0">
              <a:solidFill>
                <a:schemeClr val="bg2"/>
              </a:solidFill>
              <a:effectLst/>
              <a:latin typeface="Lato" panose="020F0502020204030203" pitchFamily="34" charset="77"/>
            </a:endParaRPr>
          </a:p>
          <a:p>
            <a:pPr>
              <a:lnSpc>
                <a:spcPct val="100000"/>
              </a:lnSpc>
              <a:spcAft>
                <a:spcPts val="1200"/>
              </a:spcAft>
            </a:pPr>
            <a:r>
              <a:rPr lang="en-US" sz="1200" b="0" dirty="0">
                <a:effectLst/>
                <a:latin typeface="Lato" panose="020F0502020204030203" pitchFamily="34" charset="77"/>
              </a:rPr>
              <a:t>A flat dollar amount for services.</a:t>
            </a:r>
            <a:endParaRPr lang="en-US" sz="1200" b="0" dirty="0">
              <a:latin typeface="Lato" panose="020F0502020204030203" pitchFamily="34" charset="77"/>
            </a:endParaRPr>
          </a:p>
          <a:p>
            <a:pPr>
              <a:lnSpc>
                <a:spcPct val="100000"/>
              </a:lnSpc>
              <a:spcAft>
                <a:spcPts val="1200"/>
              </a:spcAft>
            </a:pPr>
            <a:endParaRPr lang="en-US" sz="1200" b="0" dirty="0">
              <a:solidFill>
                <a:schemeClr val="bg2"/>
              </a:solidFill>
              <a:effectLst/>
              <a:latin typeface="Lato" panose="020F0502020204030203" pitchFamily="34" charset="77"/>
            </a:endParaRPr>
          </a:p>
        </p:txBody>
      </p:sp>
      <p:sp>
        <p:nvSpPr>
          <p:cNvPr id="9" name="Title 1">
            <a:extLst>
              <a:ext uri="{FF2B5EF4-FFF2-40B4-BE49-F238E27FC236}">
                <a16:creationId xmlns:a16="http://schemas.microsoft.com/office/drawing/2014/main" id="{D7E479CA-774C-5183-7AA2-2721BEEAAB5A}"/>
              </a:ext>
            </a:extLst>
          </p:cNvPr>
          <p:cNvSpPr txBox="1">
            <a:spLocks/>
          </p:cNvSpPr>
          <p:nvPr/>
        </p:nvSpPr>
        <p:spPr>
          <a:xfrm>
            <a:off x="6218862" y="1656821"/>
            <a:ext cx="2674467" cy="1645563"/>
          </a:xfrm>
          <a:prstGeom prst="roundRect">
            <a:avLst>
              <a:gd name="adj" fmla="val 7994"/>
            </a:avLst>
          </a:prstGeom>
          <a:solidFill>
            <a:schemeClr val="tx2"/>
          </a:solidFill>
        </p:spPr>
        <p:txBody>
          <a:bodyPr vert="horz" wrap="square" lIns="137160" tIns="137160" rIns="137160" bIns="137160" numCol="1" spcCol="0" rtlCol="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spcAft>
                <a:spcPts val="1200"/>
              </a:spcAft>
            </a:pPr>
            <a:r>
              <a:rPr lang="en-US" sz="1600" dirty="0">
                <a:solidFill>
                  <a:schemeClr val="accent4"/>
                </a:solidFill>
              </a:rPr>
              <a:t>Coinsurance</a:t>
            </a:r>
          </a:p>
          <a:p>
            <a:pPr>
              <a:lnSpc>
                <a:spcPct val="100000"/>
              </a:lnSpc>
              <a:spcAft>
                <a:spcPts val="1200"/>
              </a:spcAft>
            </a:pPr>
            <a:r>
              <a:rPr lang="en-US" sz="1200" b="0" dirty="0">
                <a:effectLst/>
                <a:latin typeface="Lato" panose="020F0502020204030203" pitchFamily="34" charset="77"/>
              </a:rPr>
              <a:t>A fixed dollar amount for services.</a:t>
            </a:r>
          </a:p>
          <a:p>
            <a:pPr>
              <a:lnSpc>
                <a:spcPct val="100000"/>
              </a:lnSpc>
              <a:spcAft>
                <a:spcPts val="1200"/>
              </a:spcAft>
            </a:pPr>
            <a:r>
              <a:rPr lang="en-US" sz="1200" b="0" dirty="0">
                <a:effectLst/>
                <a:latin typeface="Lato" panose="020F0502020204030203" pitchFamily="34" charset="77"/>
              </a:rPr>
              <a:t>Example: If your plan has 20% coinsurance for a service and it costs $100, you pay $20.</a:t>
            </a:r>
          </a:p>
        </p:txBody>
      </p:sp>
      <p:pic>
        <p:nvPicPr>
          <p:cNvPr id="13" name="Picture 12">
            <a:extLst>
              <a:ext uri="{FF2B5EF4-FFF2-40B4-BE49-F238E27FC236}">
                <a16:creationId xmlns:a16="http://schemas.microsoft.com/office/drawing/2014/main" id="{4D5B2792-9F51-9C4E-756F-0754D4FE2C80}"/>
              </a:ext>
            </a:extLst>
          </p:cNvPr>
          <p:cNvPicPr>
            <a:picLocks noChangeAspect="1"/>
          </p:cNvPicPr>
          <p:nvPr/>
        </p:nvPicPr>
        <p:blipFill>
          <a:blip r:embed="rId3"/>
          <a:stretch>
            <a:fillRect/>
          </a:stretch>
        </p:blipFill>
        <p:spPr>
          <a:xfrm>
            <a:off x="7664249" y="667437"/>
            <a:ext cx="553916" cy="617220"/>
          </a:xfrm>
          <a:prstGeom prst="rect">
            <a:avLst/>
          </a:prstGeom>
        </p:spPr>
      </p:pic>
      <p:sp>
        <p:nvSpPr>
          <p:cNvPr id="12" name="Title 11">
            <a:extLst>
              <a:ext uri="{FF2B5EF4-FFF2-40B4-BE49-F238E27FC236}">
                <a16:creationId xmlns:a16="http://schemas.microsoft.com/office/drawing/2014/main" id="{A5F5633D-822F-5CC1-3DAF-38C6C3DE886E}"/>
              </a:ext>
            </a:extLst>
          </p:cNvPr>
          <p:cNvSpPr>
            <a:spLocks noGrp="1"/>
          </p:cNvSpPr>
          <p:nvPr>
            <p:ph type="title"/>
          </p:nvPr>
        </p:nvSpPr>
        <p:spPr>
          <a:xfrm>
            <a:off x="262966" y="249344"/>
            <a:ext cx="5943600" cy="822960"/>
          </a:xfrm>
        </p:spPr>
        <p:txBody>
          <a:bodyPr/>
          <a:lstStyle/>
          <a:p>
            <a:r>
              <a:rPr lang="en-US" dirty="0"/>
              <a:t>Insurance Terms to Know</a:t>
            </a:r>
          </a:p>
        </p:txBody>
      </p:sp>
    </p:spTree>
    <p:extLst>
      <p:ext uri="{BB962C8B-B14F-4D97-AF65-F5344CB8AC3E}">
        <p14:creationId xmlns:p14="http://schemas.microsoft.com/office/powerpoint/2010/main" val="29651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normAutofit/>
          </a:bodyPr>
          <a:lstStyle/>
          <a:p>
            <a:r>
              <a:rPr lang="en-US" sz="2500" dirty="0"/>
              <a:t>80% Coinsurance </a:t>
            </a:r>
            <a:r>
              <a:rPr lang="en-US" sz="2500" dirty="0">
                <a:latin typeface="+mj-lt"/>
              </a:rPr>
              <a:t>Large Claim Example</a:t>
            </a:r>
          </a:p>
        </p:txBody>
      </p:sp>
      <p:graphicFrame>
        <p:nvGraphicFramePr>
          <p:cNvPr id="19" name="Content Placeholder 3"/>
          <p:cNvGraphicFramePr>
            <a:graphicFrameLocks noGrp="1"/>
          </p:cNvGraphicFramePr>
          <p:nvPr>
            <p:ph sz="half" idx="4294967295"/>
            <p:extLst>
              <p:ext uri="{D42A27DB-BD31-4B8C-83A1-F6EECF244321}">
                <p14:modId xmlns:p14="http://schemas.microsoft.com/office/powerpoint/2010/main" val="1574113604"/>
              </p:ext>
            </p:extLst>
          </p:nvPr>
        </p:nvGraphicFramePr>
        <p:xfrm>
          <a:off x="355600" y="1486828"/>
          <a:ext cx="8137525" cy="346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p:cNvSpPr/>
          <p:nvPr/>
        </p:nvSpPr>
        <p:spPr>
          <a:xfrm>
            <a:off x="466725" y="1108363"/>
            <a:ext cx="5041765" cy="723275"/>
          </a:xfrm>
          <a:prstGeom prst="rect">
            <a:avLst/>
          </a:prstGeom>
        </p:spPr>
        <p:txBody>
          <a:bodyPr wrap="none">
            <a:spAutoFit/>
          </a:bodyPr>
          <a:lstStyle/>
          <a:p>
            <a:pPr lvl="0"/>
            <a:r>
              <a:rPr lang="en-US" sz="1600" b="1" dirty="0">
                <a:solidFill>
                  <a:schemeClr val="accent1"/>
                </a:solidFill>
                <a:latin typeface="+mj-lt"/>
                <a:cs typeface="Arial" panose="020B0604020202020204" pitchFamily="34" charset="0"/>
              </a:rPr>
              <a:t>First claim submission of plan year:</a:t>
            </a:r>
          </a:p>
          <a:p>
            <a:r>
              <a:rPr lang="en-US" sz="1300" dirty="0">
                <a:solidFill>
                  <a:schemeClr val="accent6"/>
                </a:solidFill>
                <a:cs typeface="Arial" panose="020B0604020202020204" pitchFamily="34" charset="0"/>
              </a:rPr>
              <a:t>In-Network outpatient surgery total cost after discounts = $12,000</a:t>
            </a:r>
          </a:p>
          <a:p>
            <a:pPr lvl="0"/>
            <a:endParaRPr lang="en-US" sz="1200" b="1" dirty="0">
              <a:latin typeface="Arial" panose="020B0604020202020204" pitchFamily="34" charset="0"/>
              <a:cs typeface="Arial" panose="020B0604020202020204" pitchFamily="34" charset="0"/>
            </a:endParaRPr>
          </a:p>
        </p:txBody>
      </p:sp>
      <p:sp>
        <p:nvSpPr>
          <p:cNvPr id="21" name="Rounded Rectangle 4"/>
          <p:cNvSpPr/>
          <p:nvPr/>
        </p:nvSpPr>
        <p:spPr>
          <a:xfrm>
            <a:off x="-355600" y="5244934"/>
            <a:ext cx="9144000" cy="299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t" anchorCtr="0">
            <a:noAutofit/>
          </a:bodyPr>
          <a:lstStyle/>
          <a:p>
            <a:pPr indent="-457200" algn="ctr" defTabSz="355600">
              <a:lnSpc>
                <a:spcPct val="90000"/>
              </a:lnSpc>
              <a:spcBef>
                <a:spcPct val="0"/>
              </a:spcBef>
              <a:spcAft>
                <a:spcPct val="15000"/>
              </a:spcAft>
            </a:pPr>
            <a:r>
              <a:rPr lang="en-US" sz="1400" kern="1200" dirty="0">
                <a:solidFill>
                  <a:schemeClr val="tx1"/>
                </a:solidFill>
                <a:cs typeface="Arial" panose="020B0604020202020204" pitchFamily="34" charset="0"/>
              </a:rPr>
              <a:t>Reminder: Any preventive </a:t>
            </a:r>
            <a:r>
              <a:rPr lang="en-US" sz="1400" dirty="0">
                <a:solidFill>
                  <a:schemeClr val="tx1"/>
                </a:solidFill>
                <a:cs typeface="Arial" panose="020B0604020202020204" pitchFamily="34" charset="0"/>
              </a:rPr>
              <a:t>care</a:t>
            </a:r>
            <a:r>
              <a:rPr lang="en-US" sz="1400" kern="1200" dirty="0">
                <a:solidFill>
                  <a:schemeClr val="tx1"/>
                </a:solidFill>
                <a:cs typeface="Arial" panose="020B0604020202020204" pitchFamily="34" charset="0"/>
              </a:rPr>
              <a:t> and office visits are not subject to the deductible or coinsurance. </a:t>
            </a:r>
          </a:p>
        </p:txBody>
      </p:sp>
    </p:spTree>
    <p:extLst>
      <p:ext uri="{BB962C8B-B14F-4D97-AF65-F5344CB8AC3E}">
        <p14:creationId xmlns:p14="http://schemas.microsoft.com/office/powerpoint/2010/main" val="22035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258"/>
            <a:ext cx="5943600" cy="822960"/>
          </a:xfrm>
        </p:spPr>
        <p:txBody>
          <a:bodyPr/>
          <a:lstStyle/>
          <a:p>
            <a:r>
              <a:rPr lang="en-US" dirty="0"/>
              <a:t>Medical Plan Grids</a:t>
            </a:r>
          </a:p>
        </p:txBody>
      </p:sp>
      <p:graphicFrame>
        <p:nvGraphicFramePr>
          <p:cNvPr id="6" name="Table 5"/>
          <p:cNvGraphicFramePr>
            <a:graphicFrameLocks noGrp="1"/>
          </p:cNvGraphicFramePr>
          <p:nvPr>
            <p:extLst>
              <p:ext uri="{D42A27DB-BD31-4B8C-83A1-F6EECF244321}">
                <p14:modId xmlns:p14="http://schemas.microsoft.com/office/powerpoint/2010/main" val="2300927733"/>
              </p:ext>
            </p:extLst>
          </p:nvPr>
        </p:nvGraphicFramePr>
        <p:xfrm>
          <a:off x="858382" y="650776"/>
          <a:ext cx="7536318" cy="4842597"/>
        </p:xfrm>
        <a:graphic>
          <a:graphicData uri="http://schemas.openxmlformats.org/drawingml/2006/table">
            <a:tbl>
              <a:tblPr/>
              <a:tblGrid>
                <a:gridCol w="2258198">
                  <a:extLst>
                    <a:ext uri="{9D8B030D-6E8A-4147-A177-3AD203B41FA5}">
                      <a16:colId xmlns:a16="http://schemas.microsoft.com/office/drawing/2014/main" val="4227195277"/>
                    </a:ext>
                  </a:extLst>
                </a:gridCol>
                <a:gridCol w="2771602">
                  <a:extLst>
                    <a:ext uri="{9D8B030D-6E8A-4147-A177-3AD203B41FA5}">
                      <a16:colId xmlns:a16="http://schemas.microsoft.com/office/drawing/2014/main" val="993889906"/>
                    </a:ext>
                  </a:extLst>
                </a:gridCol>
                <a:gridCol w="2506518">
                  <a:extLst>
                    <a:ext uri="{9D8B030D-6E8A-4147-A177-3AD203B41FA5}">
                      <a16:colId xmlns:a16="http://schemas.microsoft.com/office/drawing/2014/main" val="1644087270"/>
                    </a:ext>
                  </a:extLst>
                </a:gridCol>
              </a:tblGrid>
              <a:tr h="136589">
                <a:tc rowSpan="2">
                  <a:txBody>
                    <a:bodyPr/>
                    <a:lstStyle/>
                    <a:p>
                      <a:pPr marR="0" indent="0" algn="ctr" rtl="0">
                        <a:spcBef>
                          <a:spcPts val="100"/>
                        </a:spcBef>
                        <a:spcAft>
                          <a:spcPts val="0"/>
                        </a:spcAft>
                      </a:pPr>
                      <a:r>
                        <a:rPr lang="en-US" sz="850" b="1" kern="1400" dirty="0">
                          <a:ln>
                            <a:noFill/>
                          </a:ln>
                          <a:solidFill>
                            <a:schemeClr val="accent1"/>
                          </a:solidFill>
                          <a:effectLst/>
                          <a:latin typeface="Arial" panose="020B0604020202020204" pitchFamily="34" charset="0"/>
                        </a:rPr>
                        <a:t> </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gridSpan="2">
                  <a:txBody>
                    <a:bodyPr/>
                    <a:lstStyle/>
                    <a:p>
                      <a:pPr marR="0" indent="0" algn="ctr" rtl="0">
                        <a:spcBef>
                          <a:spcPts val="100"/>
                        </a:spcBef>
                        <a:spcAft>
                          <a:spcPts val="0"/>
                        </a:spcAft>
                      </a:pPr>
                      <a:r>
                        <a:rPr lang="en-US" sz="850" b="1" kern="1400" dirty="0">
                          <a:ln>
                            <a:noFill/>
                          </a:ln>
                          <a:solidFill>
                            <a:schemeClr val="bg1"/>
                          </a:solidFill>
                          <a:effectLst/>
                          <a:latin typeface="Arial" panose="020B0604020202020204" pitchFamily="34" charset="0"/>
                        </a:rPr>
                        <a:t>City of Urbandale Wellness Plan</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tc hMerge="1">
                  <a:txBody>
                    <a:bodyPr/>
                    <a:lstStyle/>
                    <a:p>
                      <a:endParaRPr lang="en-US"/>
                    </a:p>
                  </a:txBody>
                  <a:tcPr/>
                </a:tc>
                <a:extLst>
                  <a:ext uri="{0D108BD9-81ED-4DB2-BD59-A6C34878D82A}">
                    <a16:rowId xmlns:a16="http://schemas.microsoft.com/office/drawing/2014/main" val="413652469"/>
                  </a:ext>
                </a:extLst>
              </a:tr>
              <a:tr h="136589">
                <a:tc vMerge="1">
                  <a:txBody>
                    <a:bodyPr/>
                    <a:lstStyle/>
                    <a:p>
                      <a:endParaRPr lang="en-US"/>
                    </a:p>
                  </a:txBody>
                  <a:tcPr/>
                </a:tc>
                <a:tc>
                  <a:txBody>
                    <a:bodyPr/>
                    <a:lstStyle/>
                    <a:p>
                      <a:pPr marR="0" indent="0" algn="ctr" rtl="0">
                        <a:spcBef>
                          <a:spcPts val="100"/>
                        </a:spcBef>
                        <a:spcAft>
                          <a:spcPts val="0"/>
                        </a:spcAft>
                      </a:pPr>
                      <a:r>
                        <a:rPr lang="en-US" sz="850" kern="1400" dirty="0">
                          <a:ln>
                            <a:noFill/>
                          </a:ln>
                          <a:solidFill>
                            <a:schemeClr val="accent1"/>
                          </a:solidFill>
                          <a:effectLst/>
                          <a:latin typeface="Arial" panose="020B0604020202020204" pitchFamily="34" charset="0"/>
                        </a:rPr>
                        <a:t>In-Network</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2EEF8"/>
                    </a:solidFill>
                  </a:tcPr>
                </a:tc>
                <a:tc>
                  <a:txBody>
                    <a:bodyPr/>
                    <a:lstStyle/>
                    <a:p>
                      <a:pPr marR="0" indent="0" algn="ctr" rtl="0">
                        <a:spcBef>
                          <a:spcPts val="100"/>
                        </a:spcBef>
                        <a:spcAft>
                          <a:spcPts val="0"/>
                        </a:spcAft>
                      </a:pPr>
                      <a:r>
                        <a:rPr lang="en-US" sz="850" kern="1400" dirty="0">
                          <a:ln>
                            <a:noFill/>
                          </a:ln>
                          <a:solidFill>
                            <a:schemeClr val="accent1"/>
                          </a:solidFill>
                          <a:effectLst/>
                          <a:latin typeface="Arial" panose="020B0604020202020204" pitchFamily="34" charset="0"/>
                        </a:rPr>
                        <a:t>Out-of-Network</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2EEF8"/>
                    </a:solidFill>
                  </a:tcPr>
                </a:tc>
                <a:extLst>
                  <a:ext uri="{0D108BD9-81ED-4DB2-BD59-A6C34878D82A}">
                    <a16:rowId xmlns:a16="http://schemas.microsoft.com/office/drawing/2014/main" val="2761288148"/>
                  </a:ext>
                </a:extLst>
              </a:tr>
              <a:tr h="136589">
                <a:tc>
                  <a:txBody>
                    <a:bodyPr/>
                    <a:lstStyle/>
                    <a:p>
                      <a:pPr marL="45720" marR="0" indent="0" algn="l" rtl="0">
                        <a:spcBef>
                          <a:spcPts val="300"/>
                        </a:spcBef>
                        <a:spcAft>
                          <a:spcPts val="0"/>
                        </a:spcAft>
                      </a:pPr>
                      <a:r>
                        <a:rPr lang="en-US" sz="850" kern="1400" dirty="0">
                          <a:ln>
                            <a:noFill/>
                          </a:ln>
                          <a:solidFill>
                            <a:schemeClr val="accent1"/>
                          </a:solidFill>
                          <a:effectLst/>
                          <a:latin typeface="Arial" panose="020B0604020202020204" pitchFamily="34" charset="0"/>
                        </a:rPr>
                        <a:t>Lifetime Benefit maximum</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gridSpan="2">
                  <a:txBody>
                    <a:bodyPr/>
                    <a:lstStyle/>
                    <a:p>
                      <a:pPr marR="0" indent="0" algn="ctr" rtl="0">
                        <a:spcBef>
                          <a:spcPts val="25"/>
                        </a:spcBef>
                        <a:spcAft>
                          <a:spcPts val="0"/>
                        </a:spcAft>
                      </a:pPr>
                      <a:r>
                        <a:rPr lang="en-US" sz="850" kern="1400" dirty="0">
                          <a:ln>
                            <a:noFill/>
                          </a:ln>
                          <a:solidFill>
                            <a:schemeClr val="accent1"/>
                          </a:solidFill>
                          <a:effectLst/>
                          <a:latin typeface="Arial" panose="020B0604020202020204" pitchFamily="34" charset="0"/>
                        </a:rPr>
                        <a:t>Unlimited</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17822082"/>
                  </a:ext>
                </a:extLst>
              </a:tr>
              <a:tr h="136589">
                <a:tc>
                  <a:txBody>
                    <a:bodyPr/>
                    <a:lstStyle/>
                    <a:p>
                      <a:pPr marL="45720" marR="0" indent="0" algn="l" rtl="0">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Calendar Year Deductible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$1,000 single</a:t>
                      </a:r>
                      <a:r>
                        <a:rPr lang="en-US" sz="850" kern="1400" baseline="0" dirty="0">
                          <a:ln>
                            <a:noFill/>
                          </a:ln>
                          <a:solidFill>
                            <a:schemeClr val="accent1"/>
                          </a:solidFill>
                          <a:effectLst/>
                          <a:latin typeface="Arial" panose="020B0604020202020204" pitchFamily="34" charset="0"/>
                        </a:rPr>
                        <a:t> / $1,500 family</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$1,000 single</a:t>
                      </a:r>
                      <a:r>
                        <a:rPr lang="en-US" sz="850" kern="1400" baseline="0" dirty="0">
                          <a:ln>
                            <a:noFill/>
                          </a:ln>
                          <a:solidFill>
                            <a:schemeClr val="accent1"/>
                          </a:solidFill>
                          <a:effectLst/>
                          <a:latin typeface="Arial" panose="020B0604020202020204" pitchFamily="34" charset="0"/>
                        </a:rPr>
                        <a:t> / $1,500 family</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557510538"/>
                  </a:ext>
                </a:extLst>
              </a:tr>
              <a:tr h="256953">
                <a:tc>
                  <a:txBody>
                    <a:bodyPr/>
                    <a:lstStyle/>
                    <a:p>
                      <a:pPr marL="45720" marR="0" indent="0" algn="l" rtl="0">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Calendar Year </a:t>
                      </a:r>
                      <a:r>
                        <a:rPr lang="en-US" sz="850" kern="1400" dirty="0">
                          <a:ln>
                            <a:noFill/>
                          </a:ln>
                          <a:solidFill>
                            <a:schemeClr val="accent1"/>
                          </a:solidFill>
                          <a:effectLst/>
                          <a:latin typeface="Arial" panose="020B0604020202020204" pitchFamily="34" charset="0"/>
                        </a:rPr>
                        <a:t>Out-of-Pocket Maximum</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Health:</a:t>
                      </a:r>
                      <a:r>
                        <a:rPr lang="en-US" sz="850" kern="1400" baseline="0" dirty="0">
                          <a:ln>
                            <a:noFill/>
                          </a:ln>
                          <a:solidFill>
                            <a:schemeClr val="accent1"/>
                          </a:solidFill>
                          <a:effectLst/>
                          <a:latin typeface="Arial" panose="020B0604020202020204" pitchFamily="34" charset="0"/>
                        </a:rPr>
                        <a:t> </a:t>
                      </a:r>
                      <a:r>
                        <a:rPr lang="en-US" sz="850" kern="1400" dirty="0">
                          <a:ln>
                            <a:noFill/>
                          </a:ln>
                          <a:solidFill>
                            <a:schemeClr val="accent1"/>
                          </a:solidFill>
                          <a:effectLst/>
                          <a:latin typeface="Arial" panose="020B0604020202020204" pitchFamily="34" charset="0"/>
                        </a:rPr>
                        <a:t>$2,000 single</a:t>
                      </a:r>
                      <a:r>
                        <a:rPr lang="en-US" sz="850" kern="1400" baseline="0" dirty="0">
                          <a:ln>
                            <a:noFill/>
                          </a:ln>
                          <a:solidFill>
                            <a:schemeClr val="accent1"/>
                          </a:solidFill>
                          <a:effectLst/>
                          <a:latin typeface="Arial" panose="020B0604020202020204" pitchFamily="34" charset="0"/>
                        </a:rPr>
                        <a:t> / $3,000 family</a:t>
                      </a:r>
                      <a:br>
                        <a:rPr lang="en-US" sz="850" kern="1400" baseline="0" dirty="0">
                          <a:ln>
                            <a:noFill/>
                          </a:ln>
                          <a:solidFill>
                            <a:schemeClr val="accent1"/>
                          </a:solidFill>
                          <a:effectLst/>
                          <a:latin typeface="Arial" panose="020B0604020202020204" pitchFamily="34" charset="0"/>
                        </a:rPr>
                      </a:br>
                      <a:r>
                        <a:rPr lang="en-US" sz="850" kern="1400" baseline="0" dirty="0">
                          <a:ln>
                            <a:noFill/>
                          </a:ln>
                          <a:solidFill>
                            <a:schemeClr val="accent1"/>
                          </a:solidFill>
                          <a:effectLst/>
                          <a:latin typeface="Arial" panose="020B0604020202020204" pitchFamily="34" charset="0"/>
                        </a:rPr>
                        <a:t>Drug Card: </a:t>
                      </a:r>
                      <a:r>
                        <a:rPr lang="en-US" sz="850" kern="1400" dirty="0">
                          <a:ln>
                            <a:noFill/>
                          </a:ln>
                          <a:solidFill>
                            <a:schemeClr val="accent1"/>
                          </a:solidFill>
                          <a:effectLst/>
                          <a:latin typeface="Arial" panose="020B0604020202020204" pitchFamily="34" charset="0"/>
                        </a:rPr>
                        <a:t>$4,600 single</a:t>
                      </a:r>
                      <a:r>
                        <a:rPr lang="en-US" sz="850" kern="1400" baseline="0" dirty="0">
                          <a:ln>
                            <a:noFill/>
                          </a:ln>
                          <a:solidFill>
                            <a:schemeClr val="accent1"/>
                          </a:solidFill>
                          <a:effectLst/>
                          <a:latin typeface="Arial" panose="020B0604020202020204" pitchFamily="34" charset="0"/>
                        </a:rPr>
                        <a:t> / $10,200 family</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Health:</a:t>
                      </a:r>
                      <a:r>
                        <a:rPr lang="en-US" sz="850" kern="1400" baseline="0" dirty="0">
                          <a:ln>
                            <a:noFill/>
                          </a:ln>
                          <a:solidFill>
                            <a:schemeClr val="accent1"/>
                          </a:solidFill>
                          <a:effectLst/>
                          <a:latin typeface="Arial" panose="020B0604020202020204" pitchFamily="34" charset="0"/>
                        </a:rPr>
                        <a:t> </a:t>
                      </a:r>
                      <a:r>
                        <a:rPr lang="en-US" sz="850" kern="1400" dirty="0">
                          <a:ln>
                            <a:noFill/>
                          </a:ln>
                          <a:solidFill>
                            <a:schemeClr val="accent1"/>
                          </a:solidFill>
                          <a:effectLst/>
                          <a:latin typeface="Arial" panose="020B0604020202020204" pitchFamily="34" charset="0"/>
                        </a:rPr>
                        <a:t>$2,000 single</a:t>
                      </a:r>
                      <a:r>
                        <a:rPr lang="en-US" sz="850" kern="1400" baseline="0" dirty="0">
                          <a:ln>
                            <a:noFill/>
                          </a:ln>
                          <a:solidFill>
                            <a:schemeClr val="accent1"/>
                          </a:solidFill>
                          <a:effectLst/>
                          <a:latin typeface="Arial" panose="020B0604020202020204" pitchFamily="34" charset="0"/>
                        </a:rPr>
                        <a:t> / $3,000 family</a:t>
                      </a:r>
                      <a:br>
                        <a:rPr lang="en-US" sz="850" kern="1400" baseline="0" dirty="0">
                          <a:ln>
                            <a:noFill/>
                          </a:ln>
                          <a:solidFill>
                            <a:schemeClr val="accent1"/>
                          </a:solidFill>
                          <a:effectLst/>
                          <a:latin typeface="Arial" panose="020B0604020202020204" pitchFamily="34" charset="0"/>
                        </a:rPr>
                      </a:br>
                      <a:r>
                        <a:rPr lang="en-US" sz="850" kern="1400" baseline="0" dirty="0">
                          <a:ln>
                            <a:noFill/>
                          </a:ln>
                          <a:solidFill>
                            <a:schemeClr val="accent1"/>
                          </a:solidFill>
                          <a:effectLst/>
                          <a:latin typeface="Arial" panose="020B0604020202020204" pitchFamily="34" charset="0"/>
                        </a:rPr>
                        <a:t>Drug Card: </a:t>
                      </a:r>
                      <a:r>
                        <a:rPr lang="en-US" sz="850" kern="1400" dirty="0">
                          <a:ln>
                            <a:noFill/>
                          </a:ln>
                          <a:solidFill>
                            <a:schemeClr val="accent1"/>
                          </a:solidFill>
                          <a:effectLst/>
                          <a:latin typeface="Arial" panose="020B0604020202020204" pitchFamily="34" charset="0"/>
                        </a:rPr>
                        <a:t>$4,600 single</a:t>
                      </a:r>
                      <a:r>
                        <a:rPr lang="en-US" sz="850" kern="1400" baseline="0" dirty="0">
                          <a:ln>
                            <a:noFill/>
                          </a:ln>
                          <a:solidFill>
                            <a:schemeClr val="accent1"/>
                          </a:solidFill>
                          <a:effectLst/>
                          <a:latin typeface="Arial" panose="020B0604020202020204" pitchFamily="34" charset="0"/>
                        </a:rPr>
                        <a:t> / $10,200 family</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06645577"/>
                  </a:ext>
                </a:extLst>
              </a:tr>
              <a:tr h="136589">
                <a:tc>
                  <a:txBody>
                    <a:bodyPr/>
                    <a:lstStyle/>
                    <a:p>
                      <a:pPr marL="45720" marR="0" indent="0" algn="l" rtl="0">
                        <a:spcBef>
                          <a:spcPts val="300"/>
                        </a:spcBef>
                        <a:spcAft>
                          <a:spcPts val="0"/>
                        </a:spcAft>
                      </a:pPr>
                      <a:r>
                        <a:rPr lang="en-US" sz="850" kern="1400" dirty="0">
                          <a:ln>
                            <a:noFill/>
                          </a:ln>
                          <a:solidFill>
                            <a:schemeClr val="accent1"/>
                          </a:solidFill>
                          <a:effectLst/>
                          <a:latin typeface="Arial" panose="020B0604020202020204" pitchFamily="34" charset="0"/>
                        </a:rPr>
                        <a:t>Coinsurance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20%</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40%</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524258492"/>
                  </a:ext>
                </a:extLst>
              </a:tr>
              <a:tr h="136589">
                <a:tc gridSpan="3">
                  <a:txBody>
                    <a:bodyPr/>
                    <a:lstStyle/>
                    <a:p>
                      <a:pPr marL="48895" marR="0" indent="0" algn="l" rtl="0">
                        <a:spcBef>
                          <a:spcPts val="300"/>
                        </a:spcBef>
                        <a:spcAft>
                          <a:spcPts val="0"/>
                        </a:spcAft>
                      </a:pPr>
                      <a:r>
                        <a:rPr lang="en-US" sz="850" b="1" kern="1400" cap="all" dirty="0">
                          <a:ln>
                            <a:noFill/>
                          </a:ln>
                          <a:solidFill>
                            <a:schemeClr val="accent1"/>
                          </a:solidFill>
                          <a:effectLst/>
                          <a:latin typeface="Arial" panose="020B0604020202020204" pitchFamily="34" charset="0"/>
                        </a:rPr>
                        <a:t>Doctor’s office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D5E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9961818"/>
                  </a:ext>
                </a:extLst>
              </a:tr>
              <a:tr h="136589">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Primary Care Office Visit</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$10 copay per provider per date of service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dirty="0">
                          <a:ln>
                            <a:noFill/>
                          </a:ln>
                          <a:solidFill>
                            <a:schemeClr val="accent1"/>
                          </a:solidFill>
                          <a:effectLst/>
                          <a:latin typeface="Arial" panose="020B0604020202020204" pitchFamily="34" charset="0"/>
                        </a:rPr>
                        <a:t>40%</a:t>
                      </a:r>
                      <a:r>
                        <a:rPr lang="en-US" sz="850" kern="1400" baseline="0" dirty="0">
                          <a:ln>
                            <a:noFill/>
                          </a:ln>
                          <a:solidFill>
                            <a:schemeClr val="accent1"/>
                          </a:solidFill>
                          <a:effectLst/>
                          <a:latin typeface="Arial" panose="020B0604020202020204" pitchFamily="34" charset="0"/>
                        </a:rPr>
                        <a:t> after deductible</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3450606483"/>
                  </a:ext>
                </a:extLst>
              </a:tr>
              <a:tr h="136589">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Specialist Office Visit</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$10 copay per provider per date of service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dirty="0">
                          <a:ln>
                            <a:noFill/>
                          </a:ln>
                          <a:solidFill>
                            <a:schemeClr val="accent1"/>
                          </a:solidFill>
                          <a:effectLst/>
                          <a:latin typeface="Arial" panose="020B0604020202020204" pitchFamily="34" charset="0"/>
                        </a:rPr>
                        <a:t>40%</a:t>
                      </a:r>
                      <a:r>
                        <a:rPr lang="en-US" sz="850" kern="1400" baseline="0" dirty="0">
                          <a:ln>
                            <a:noFill/>
                          </a:ln>
                          <a:solidFill>
                            <a:schemeClr val="accent1"/>
                          </a:solidFill>
                          <a:effectLst/>
                          <a:latin typeface="Arial" panose="020B0604020202020204" pitchFamily="34" charset="0"/>
                        </a:rPr>
                        <a:t> after deductible</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1234256916"/>
                  </a:ext>
                </a:extLst>
              </a:tr>
              <a:tr h="385430">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Preventive Care*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0%</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dirty="0">
                          <a:ln>
                            <a:noFill/>
                          </a:ln>
                          <a:solidFill>
                            <a:schemeClr val="accent1"/>
                          </a:solidFill>
                          <a:effectLst/>
                          <a:latin typeface="Arial" panose="020B0604020202020204" pitchFamily="34" charset="0"/>
                        </a:rPr>
                        <a:t>Well-child care, fecal occult and mammogram:</a:t>
                      </a:r>
                      <a:r>
                        <a:rPr lang="en-US" sz="850" kern="1400" baseline="0" dirty="0">
                          <a:ln>
                            <a:noFill/>
                          </a:ln>
                          <a:solidFill>
                            <a:schemeClr val="accent1"/>
                          </a:solidFill>
                          <a:effectLst/>
                          <a:latin typeface="Arial" panose="020B0604020202020204" pitchFamily="34" charset="0"/>
                        </a:rPr>
                        <a:t> </a:t>
                      </a:r>
                      <a:br>
                        <a:rPr lang="en-US" sz="850" kern="1400" baseline="0" dirty="0">
                          <a:ln>
                            <a:noFill/>
                          </a:ln>
                          <a:solidFill>
                            <a:schemeClr val="accent1"/>
                          </a:solidFill>
                          <a:effectLst/>
                          <a:latin typeface="Arial" panose="020B0604020202020204" pitchFamily="34" charset="0"/>
                        </a:rPr>
                      </a:br>
                      <a:r>
                        <a:rPr lang="en-US" sz="850" kern="1400" baseline="0" dirty="0">
                          <a:ln>
                            <a:noFill/>
                          </a:ln>
                          <a:solidFill>
                            <a:schemeClr val="accent1"/>
                          </a:solidFill>
                          <a:effectLst/>
                          <a:latin typeface="Arial" panose="020B0604020202020204" pitchFamily="34" charset="0"/>
                        </a:rPr>
                        <a:t>40% after deductible;</a:t>
                      </a:r>
                      <a:br>
                        <a:rPr lang="en-US" sz="850" kern="1400" baseline="0" dirty="0">
                          <a:ln>
                            <a:noFill/>
                          </a:ln>
                          <a:solidFill>
                            <a:schemeClr val="accent1"/>
                          </a:solidFill>
                          <a:effectLst/>
                          <a:latin typeface="Arial" panose="020B0604020202020204" pitchFamily="34" charset="0"/>
                        </a:rPr>
                      </a:br>
                      <a:r>
                        <a:rPr lang="en-US" sz="850" kern="1400" baseline="0" dirty="0">
                          <a:ln>
                            <a:noFill/>
                          </a:ln>
                          <a:solidFill>
                            <a:schemeClr val="accent1"/>
                          </a:solidFill>
                          <a:effectLst/>
                          <a:latin typeface="Arial" panose="020B0604020202020204" pitchFamily="34" charset="0"/>
                        </a:rPr>
                        <a:t>Others: Not covered</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1540614082"/>
                  </a:ext>
                </a:extLst>
              </a:tr>
              <a:tr h="385430">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Inpatient Services</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Deductible + 20% Coinsurance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baseline="0" dirty="0">
                          <a:ln>
                            <a:noFill/>
                          </a:ln>
                          <a:solidFill>
                            <a:schemeClr val="accent1"/>
                          </a:solidFill>
                          <a:effectLst/>
                          <a:latin typeface="Arial" panose="020B0604020202020204" pitchFamily="34" charset="0"/>
                        </a:rPr>
                        <a:t>Deductible + 40% Coinsurance </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2421404118"/>
                  </a:ext>
                </a:extLst>
              </a:tr>
              <a:tr h="385430">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Outpatients Services</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Deductible + 20% Coinsurance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baseline="0" dirty="0">
                          <a:ln>
                            <a:noFill/>
                          </a:ln>
                          <a:solidFill>
                            <a:schemeClr val="accent1"/>
                          </a:solidFill>
                          <a:effectLst/>
                          <a:latin typeface="Arial" panose="020B0604020202020204" pitchFamily="34" charset="0"/>
                        </a:rPr>
                        <a:t>Deductible + 40% Coinsurance </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715372510"/>
                  </a:ext>
                </a:extLst>
              </a:tr>
              <a:tr h="385430">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Emergency Room</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Deductible + 20% Coinsurance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baseline="0" dirty="0">
                          <a:ln>
                            <a:noFill/>
                          </a:ln>
                          <a:solidFill>
                            <a:schemeClr val="accent1"/>
                          </a:solidFill>
                          <a:effectLst/>
                          <a:latin typeface="Arial" panose="020B0604020202020204" pitchFamily="34" charset="0"/>
                        </a:rPr>
                        <a:t>Deductible + 20% Coinsurance</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1852573775"/>
                  </a:ext>
                </a:extLst>
              </a:tr>
              <a:tr h="136589">
                <a:tc gridSpan="3">
                  <a:txBody>
                    <a:bodyPr/>
                    <a:lstStyle/>
                    <a:p>
                      <a:pPr marL="48895" marR="0" indent="0" algn="l" rtl="0">
                        <a:spcBef>
                          <a:spcPts val="300"/>
                        </a:spcBef>
                        <a:spcAft>
                          <a:spcPts val="0"/>
                        </a:spcAft>
                      </a:pPr>
                      <a:r>
                        <a:rPr lang="en-US" sz="850" b="1" kern="1400" cap="all" dirty="0">
                          <a:ln>
                            <a:noFill/>
                          </a:ln>
                          <a:solidFill>
                            <a:schemeClr val="accent1"/>
                          </a:solidFill>
                          <a:effectLst/>
                          <a:latin typeface="Arial" panose="020B0604020202020204" pitchFamily="34" charset="0"/>
                        </a:rPr>
                        <a:t>Prescription drug’s**</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D5E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6052600"/>
                  </a:ext>
                </a:extLst>
              </a:tr>
              <a:tr h="256953">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Retail – Tier 1</a:t>
                      </a:r>
                      <a:br>
                        <a:rPr lang="en-US" sz="850" kern="1400" dirty="0">
                          <a:ln>
                            <a:noFill/>
                          </a:ln>
                          <a:solidFill>
                            <a:schemeClr val="accent1"/>
                          </a:solidFill>
                          <a:effectLst/>
                          <a:latin typeface="Arial" panose="020B0604020202020204" pitchFamily="34" charset="0"/>
                          <a:ea typeface="+mn-ea"/>
                          <a:cs typeface="+mn-cs"/>
                        </a:rPr>
                      </a:br>
                      <a:r>
                        <a:rPr lang="en-US" sz="850" kern="1400" dirty="0">
                          <a:ln>
                            <a:noFill/>
                          </a:ln>
                          <a:solidFill>
                            <a:schemeClr val="accent1"/>
                          </a:solidFill>
                          <a:effectLst/>
                          <a:latin typeface="Arial" panose="020B0604020202020204" pitchFamily="34" charset="0"/>
                          <a:ea typeface="+mn-ea"/>
                          <a:cs typeface="+mn-cs"/>
                        </a:rPr>
                        <a:t>(34 days supply)</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$10 copay per prescription</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dirty="0">
                          <a:ln>
                            <a:noFill/>
                          </a:ln>
                          <a:solidFill>
                            <a:schemeClr val="accent1"/>
                          </a:solidFill>
                          <a:effectLst/>
                          <a:latin typeface="Arial" panose="020B0604020202020204" pitchFamily="34" charset="0"/>
                        </a:rPr>
                        <a:t>Not</a:t>
                      </a:r>
                      <a:r>
                        <a:rPr lang="en-US" sz="850" kern="1400" baseline="0" dirty="0">
                          <a:ln>
                            <a:noFill/>
                          </a:ln>
                          <a:solidFill>
                            <a:schemeClr val="accent1"/>
                          </a:solidFill>
                          <a:effectLst/>
                          <a:latin typeface="Arial" panose="020B0604020202020204" pitchFamily="34" charset="0"/>
                        </a:rPr>
                        <a:t> covered</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542049605"/>
                  </a:ext>
                </a:extLst>
              </a:tr>
              <a:tr h="256953">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Retail – Tier</a:t>
                      </a:r>
                      <a:r>
                        <a:rPr lang="en-US" sz="850" kern="1400" baseline="0" dirty="0">
                          <a:ln>
                            <a:noFill/>
                          </a:ln>
                          <a:solidFill>
                            <a:schemeClr val="accent1"/>
                          </a:solidFill>
                          <a:effectLst/>
                          <a:latin typeface="Arial" panose="020B0604020202020204" pitchFamily="34" charset="0"/>
                          <a:ea typeface="+mn-ea"/>
                          <a:cs typeface="+mn-cs"/>
                        </a:rPr>
                        <a:t> 2</a:t>
                      </a:r>
                      <a:r>
                        <a:rPr lang="en-US" sz="850" kern="1400" dirty="0">
                          <a:ln>
                            <a:noFill/>
                          </a:ln>
                          <a:solidFill>
                            <a:schemeClr val="accent1"/>
                          </a:solidFill>
                          <a:effectLst/>
                          <a:latin typeface="Arial" panose="020B0604020202020204" pitchFamily="34" charset="0"/>
                          <a:ea typeface="+mn-ea"/>
                          <a:cs typeface="+mn-cs"/>
                        </a:rPr>
                        <a:t>                                  </a:t>
                      </a:r>
                      <a:br>
                        <a:rPr lang="en-US" sz="850" kern="1400" dirty="0">
                          <a:ln>
                            <a:noFill/>
                          </a:ln>
                          <a:solidFill>
                            <a:schemeClr val="accent1"/>
                          </a:solidFill>
                          <a:effectLst/>
                          <a:latin typeface="Arial" panose="020B0604020202020204" pitchFamily="34" charset="0"/>
                          <a:ea typeface="+mn-ea"/>
                          <a:cs typeface="+mn-cs"/>
                        </a:rPr>
                      </a:br>
                      <a:r>
                        <a:rPr lang="en-US" sz="850" kern="1400" dirty="0">
                          <a:ln>
                            <a:noFill/>
                          </a:ln>
                          <a:solidFill>
                            <a:schemeClr val="accent1"/>
                          </a:solidFill>
                          <a:effectLst/>
                          <a:latin typeface="Arial" panose="020B0604020202020204" pitchFamily="34" charset="0"/>
                          <a:ea typeface="+mn-ea"/>
                          <a:cs typeface="+mn-cs"/>
                        </a:rPr>
                        <a:t>(34 days supply)</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$30 copay per prescription</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dirty="0">
                          <a:ln>
                            <a:noFill/>
                          </a:ln>
                          <a:solidFill>
                            <a:schemeClr val="accent1"/>
                          </a:solidFill>
                          <a:effectLst/>
                          <a:latin typeface="Arial" panose="020B0604020202020204" pitchFamily="34" charset="0"/>
                        </a:rPr>
                        <a:t>Not</a:t>
                      </a:r>
                      <a:r>
                        <a:rPr lang="en-US" sz="850" kern="1400" baseline="0" dirty="0">
                          <a:ln>
                            <a:noFill/>
                          </a:ln>
                          <a:solidFill>
                            <a:schemeClr val="accent1"/>
                          </a:solidFill>
                          <a:effectLst/>
                          <a:latin typeface="Arial" panose="020B0604020202020204" pitchFamily="34" charset="0"/>
                        </a:rPr>
                        <a:t> covered</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3971878613"/>
                  </a:ext>
                </a:extLst>
              </a:tr>
              <a:tr h="256953">
                <a:tc>
                  <a:txBody>
                    <a:bodyPr/>
                    <a:lstStyle/>
                    <a:p>
                      <a:pPr marL="45720" marR="0" indent="0" algn="l" defTabSz="457200" rtl="0" eaLnBrk="1" latinLnBrk="0" hangingPunct="1">
                        <a:spcBef>
                          <a:spcPts val="300"/>
                        </a:spcBef>
                        <a:spcAft>
                          <a:spcPts val="0"/>
                        </a:spcAft>
                      </a:pPr>
                      <a:r>
                        <a:rPr lang="en-US" sz="850" kern="1400" dirty="0">
                          <a:ln>
                            <a:noFill/>
                          </a:ln>
                          <a:solidFill>
                            <a:schemeClr val="accent1"/>
                          </a:solidFill>
                          <a:effectLst/>
                          <a:latin typeface="Arial" panose="020B0604020202020204" pitchFamily="34" charset="0"/>
                          <a:ea typeface="+mn-ea"/>
                          <a:cs typeface="+mn-cs"/>
                        </a:rPr>
                        <a:t>Retail – Tier</a:t>
                      </a:r>
                      <a:r>
                        <a:rPr lang="en-US" sz="850" kern="1400" baseline="0" dirty="0">
                          <a:ln>
                            <a:noFill/>
                          </a:ln>
                          <a:solidFill>
                            <a:schemeClr val="accent1"/>
                          </a:solidFill>
                          <a:effectLst/>
                          <a:latin typeface="Arial" panose="020B0604020202020204" pitchFamily="34" charset="0"/>
                          <a:ea typeface="+mn-ea"/>
                          <a:cs typeface="+mn-cs"/>
                        </a:rPr>
                        <a:t> 3</a:t>
                      </a:r>
                      <a:br>
                        <a:rPr lang="en-US" sz="850" kern="1400" baseline="0" dirty="0">
                          <a:ln>
                            <a:noFill/>
                          </a:ln>
                          <a:solidFill>
                            <a:schemeClr val="accent1"/>
                          </a:solidFill>
                          <a:effectLst/>
                          <a:latin typeface="Arial" panose="020B0604020202020204" pitchFamily="34" charset="0"/>
                          <a:ea typeface="+mn-ea"/>
                          <a:cs typeface="+mn-cs"/>
                        </a:rPr>
                      </a:br>
                      <a:r>
                        <a:rPr lang="en-US" sz="850" kern="1400" baseline="0" dirty="0">
                          <a:ln>
                            <a:noFill/>
                          </a:ln>
                          <a:solidFill>
                            <a:schemeClr val="accent1"/>
                          </a:solidFill>
                          <a:effectLst/>
                          <a:latin typeface="Arial" panose="020B0604020202020204" pitchFamily="34" charset="0"/>
                          <a:ea typeface="+mn-ea"/>
                          <a:cs typeface="+mn-cs"/>
                        </a:rPr>
                        <a:t>(</a:t>
                      </a:r>
                      <a:r>
                        <a:rPr lang="en-US" sz="850" kern="1400" dirty="0">
                          <a:ln>
                            <a:noFill/>
                          </a:ln>
                          <a:solidFill>
                            <a:schemeClr val="accent1"/>
                          </a:solidFill>
                          <a:effectLst/>
                          <a:latin typeface="Arial" panose="020B0604020202020204" pitchFamily="34" charset="0"/>
                          <a:ea typeface="+mn-ea"/>
                          <a:cs typeface="+mn-cs"/>
                        </a:rPr>
                        <a:t>34 days supply)</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0"/>
                        </a:spcAft>
                      </a:pPr>
                      <a:r>
                        <a:rPr lang="en-US" sz="850" kern="1400" dirty="0">
                          <a:ln>
                            <a:noFill/>
                          </a:ln>
                          <a:solidFill>
                            <a:schemeClr val="accent1"/>
                          </a:solidFill>
                          <a:effectLst/>
                          <a:latin typeface="Arial" panose="020B0604020202020204" pitchFamily="34" charset="0"/>
                        </a:rPr>
                        <a:t>$50 copay per prescription</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R="0" indent="0" algn="ctr" rtl="0">
                        <a:spcBef>
                          <a:spcPts val="20"/>
                        </a:spcBef>
                        <a:spcAft>
                          <a:spcPts val="0"/>
                        </a:spcAft>
                      </a:pPr>
                      <a:r>
                        <a:rPr lang="en-US" sz="850" kern="1400" dirty="0">
                          <a:ln>
                            <a:noFill/>
                          </a:ln>
                          <a:solidFill>
                            <a:schemeClr val="accent1"/>
                          </a:solidFill>
                          <a:effectLst/>
                          <a:latin typeface="Arial" panose="020B0604020202020204" pitchFamily="34" charset="0"/>
                        </a:rPr>
                        <a:t>Not</a:t>
                      </a:r>
                      <a:r>
                        <a:rPr lang="en-US" sz="850" kern="1400" baseline="0" dirty="0">
                          <a:ln>
                            <a:noFill/>
                          </a:ln>
                          <a:solidFill>
                            <a:schemeClr val="accent1"/>
                          </a:solidFill>
                          <a:effectLst/>
                          <a:latin typeface="Arial" panose="020B0604020202020204" pitchFamily="34" charset="0"/>
                        </a:rPr>
                        <a:t> covered</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3237990701"/>
                  </a:ext>
                </a:extLst>
              </a:tr>
              <a:tr h="256953">
                <a:tc>
                  <a:txBody>
                    <a:bodyPr/>
                    <a:lstStyle/>
                    <a:p>
                      <a:pPr marL="45720" marR="0" lvl="0" indent="0" algn="l" defTabSz="457200" rtl="0" eaLnBrk="1" fontAlgn="auto" latinLnBrk="0" hangingPunct="1">
                        <a:lnSpc>
                          <a:spcPct val="100000"/>
                        </a:lnSpc>
                        <a:spcBef>
                          <a:spcPts val="300"/>
                        </a:spcBef>
                        <a:spcAft>
                          <a:spcPts val="0"/>
                        </a:spcAft>
                        <a:buClrTx/>
                        <a:buSzTx/>
                        <a:buFontTx/>
                        <a:buNone/>
                        <a:tabLst/>
                        <a:defRPr/>
                      </a:pPr>
                      <a:r>
                        <a:rPr lang="en-US" sz="850" kern="1400" dirty="0">
                          <a:ln>
                            <a:noFill/>
                          </a:ln>
                          <a:solidFill>
                            <a:schemeClr val="accent1"/>
                          </a:solidFill>
                          <a:effectLst/>
                          <a:latin typeface="Arial" panose="020B0604020202020204" pitchFamily="34" charset="0"/>
                          <a:ea typeface="+mn-ea"/>
                          <a:cs typeface="+mn-cs"/>
                        </a:rPr>
                        <a:t>Retail – Tier</a:t>
                      </a:r>
                      <a:r>
                        <a:rPr lang="en-US" sz="850" kern="1400" baseline="0" dirty="0">
                          <a:ln>
                            <a:noFill/>
                          </a:ln>
                          <a:solidFill>
                            <a:schemeClr val="accent1"/>
                          </a:solidFill>
                          <a:effectLst/>
                          <a:latin typeface="Arial" panose="020B0604020202020204" pitchFamily="34" charset="0"/>
                          <a:ea typeface="+mn-ea"/>
                          <a:cs typeface="+mn-cs"/>
                        </a:rPr>
                        <a:t> 4</a:t>
                      </a:r>
                      <a:br>
                        <a:rPr lang="en-US" sz="850" kern="1400" baseline="0" dirty="0">
                          <a:ln>
                            <a:noFill/>
                          </a:ln>
                          <a:solidFill>
                            <a:schemeClr val="accent1"/>
                          </a:solidFill>
                          <a:effectLst/>
                          <a:latin typeface="Arial" panose="020B0604020202020204" pitchFamily="34" charset="0"/>
                          <a:ea typeface="+mn-ea"/>
                          <a:cs typeface="+mn-cs"/>
                        </a:rPr>
                      </a:br>
                      <a:r>
                        <a:rPr lang="en-US" sz="850" kern="1400" baseline="0" dirty="0">
                          <a:ln>
                            <a:noFill/>
                          </a:ln>
                          <a:solidFill>
                            <a:schemeClr val="accent1"/>
                          </a:solidFill>
                          <a:effectLst/>
                          <a:latin typeface="Arial" panose="020B0604020202020204" pitchFamily="34" charset="0"/>
                          <a:ea typeface="+mn-ea"/>
                          <a:cs typeface="+mn-cs"/>
                        </a:rPr>
                        <a:t>(</a:t>
                      </a:r>
                      <a:r>
                        <a:rPr lang="en-US" sz="850" kern="1400" dirty="0">
                          <a:ln>
                            <a:noFill/>
                          </a:ln>
                          <a:solidFill>
                            <a:schemeClr val="accent1"/>
                          </a:solidFill>
                          <a:effectLst/>
                          <a:latin typeface="Arial" panose="020B0604020202020204" pitchFamily="34" charset="0"/>
                          <a:ea typeface="+mn-ea"/>
                          <a:cs typeface="+mn-cs"/>
                        </a:rPr>
                        <a:t>34 days supply)</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$75 copay per prescription</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2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Not</a:t>
                      </a:r>
                      <a:r>
                        <a:rPr lang="en-US" sz="850" kern="1400" baseline="0" dirty="0">
                          <a:ln>
                            <a:noFill/>
                          </a:ln>
                          <a:solidFill>
                            <a:schemeClr val="accent1"/>
                          </a:solidFill>
                          <a:effectLst/>
                          <a:latin typeface="Arial" panose="020B0604020202020204" pitchFamily="34" charset="0"/>
                        </a:rPr>
                        <a:t> covered</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3883588941"/>
                  </a:ext>
                </a:extLst>
              </a:tr>
              <a:tr h="256953">
                <a:tc>
                  <a:txBody>
                    <a:bodyPr/>
                    <a:lstStyle/>
                    <a:p>
                      <a:pPr marL="45720" marR="0" lvl="0" indent="0" algn="l" defTabSz="457200" rtl="0" eaLnBrk="1" fontAlgn="auto" latinLnBrk="0" hangingPunct="1">
                        <a:lnSpc>
                          <a:spcPct val="100000"/>
                        </a:lnSpc>
                        <a:spcBef>
                          <a:spcPts val="300"/>
                        </a:spcBef>
                        <a:spcAft>
                          <a:spcPts val="0"/>
                        </a:spcAft>
                        <a:buClrTx/>
                        <a:buSzTx/>
                        <a:buFontTx/>
                        <a:buNone/>
                        <a:tabLst/>
                        <a:defRPr/>
                      </a:pPr>
                      <a:r>
                        <a:rPr lang="en-US" sz="850" kern="1400" baseline="0" dirty="0">
                          <a:ln>
                            <a:noFill/>
                          </a:ln>
                          <a:solidFill>
                            <a:schemeClr val="accent1"/>
                          </a:solidFill>
                          <a:effectLst/>
                          <a:latin typeface="Arial" panose="020B0604020202020204" pitchFamily="34" charset="0"/>
                          <a:ea typeface="+mn-ea"/>
                          <a:cs typeface="+mn-cs"/>
                        </a:rPr>
                        <a:t>Specialty Drugs***</a:t>
                      </a:r>
                      <a:br>
                        <a:rPr lang="en-US" sz="850" kern="1400" baseline="0" dirty="0">
                          <a:ln>
                            <a:noFill/>
                          </a:ln>
                          <a:solidFill>
                            <a:schemeClr val="accent1"/>
                          </a:solidFill>
                          <a:effectLst/>
                          <a:latin typeface="Arial" panose="020B0604020202020204" pitchFamily="34" charset="0"/>
                          <a:ea typeface="+mn-ea"/>
                          <a:cs typeface="+mn-cs"/>
                        </a:rPr>
                      </a:br>
                      <a:r>
                        <a:rPr lang="en-US" sz="850" kern="1400" baseline="0" dirty="0">
                          <a:ln>
                            <a:noFill/>
                          </a:ln>
                          <a:solidFill>
                            <a:schemeClr val="accent1"/>
                          </a:solidFill>
                          <a:effectLst/>
                          <a:latin typeface="Arial" panose="020B0604020202020204" pitchFamily="34" charset="0"/>
                          <a:ea typeface="+mn-ea"/>
                          <a:cs typeface="+mn-cs"/>
                        </a:rPr>
                        <a:t>(</a:t>
                      </a:r>
                      <a:r>
                        <a:rPr lang="en-US" sz="850" kern="1400" dirty="0">
                          <a:ln>
                            <a:noFill/>
                          </a:ln>
                          <a:solidFill>
                            <a:schemeClr val="accent1"/>
                          </a:solidFill>
                          <a:effectLst/>
                          <a:latin typeface="Arial" panose="020B0604020202020204" pitchFamily="34" charset="0"/>
                          <a:ea typeface="+mn-ea"/>
                          <a:cs typeface="+mn-cs"/>
                        </a:rPr>
                        <a:t>30 days supply)</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$100 copay per prescription</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2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Not</a:t>
                      </a:r>
                      <a:r>
                        <a:rPr lang="en-US" sz="850" kern="1400" baseline="0" dirty="0">
                          <a:ln>
                            <a:noFill/>
                          </a:ln>
                          <a:solidFill>
                            <a:schemeClr val="accent1"/>
                          </a:solidFill>
                          <a:effectLst/>
                          <a:latin typeface="Arial" panose="020B0604020202020204" pitchFamily="34" charset="0"/>
                        </a:rPr>
                        <a:t> covered</a:t>
                      </a:r>
                      <a:endParaRPr lang="en-US" sz="850" kern="1400" dirty="0">
                        <a:ln>
                          <a:noFill/>
                        </a:ln>
                        <a:solidFill>
                          <a:schemeClr val="accent1"/>
                        </a:solidFill>
                        <a:effectLst/>
                        <a:latin typeface="Arial" panose="020B0604020202020204" pitchFamily="34" charset="0"/>
                      </a:endParaRP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3735640783"/>
                  </a:ext>
                </a:extLst>
              </a:tr>
              <a:tr h="256953">
                <a:tc>
                  <a:txBody>
                    <a:bodyPr/>
                    <a:lstStyle/>
                    <a:p>
                      <a:pPr marL="45720" marR="0" lvl="0" indent="0" algn="l" defTabSz="457200" rtl="0" eaLnBrk="1" fontAlgn="auto" latinLnBrk="0" hangingPunct="1">
                        <a:lnSpc>
                          <a:spcPct val="100000"/>
                        </a:lnSpc>
                        <a:spcBef>
                          <a:spcPts val="300"/>
                        </a:spcBef>
                        <a:spcAft>
                          <a:spcPts val="0"/>
                        </a:spcAft>
                        <a:buClrTx/>
                        <a:buSzTx/>
                        <a:buFontTx/>
                        <a:buNone/>
                        <a:tabLst/>
                        <a:defRPr/>
                      </a:pPr>
                      <a:r>
                        <a:rPr lang="en-US" sz="850" kern="1400" dirty="0">
                          <a:ln>
                            <a:noFill/>
                          </a:ln>
                          <a:solidFill>
                            <a:schemeClr val="accent1"/>
                          </a:solidFill>
                          <a:effectLst/>
                          <a:latin typeface="Arial" panose="020B0604020202020204" pitchFamily="34" charset="0"/>
                          <a:ea typeface="+mn-ea"/>
                          <a:cs typeface="+mn-cs"/>
                        </a:rPr>
                        <a:t>Retail Maintenance (91-day)</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Included </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2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Not covered </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4183989405"/>
                  </a:ext>
                </a:extLst>
              </a:tr>
              <a:tr h="256953">
                <a:tc>
                  <a:txBody>
                    <a:bodyPr/>
                    <a:lstStyle/>
                    <a:p>
                      <a:pPr marL="45720" marR="0" lvl="0" indent="0" algn="l" defTabSz="457200" rtl="0" eaLnBrk="1" fontAlgn="auto" latinLnBrk="0" hangingPunct="1">
                        <a:lnSpc>
                          <a:spcPct val="100000"/>
                        </a:lnSpc>
                        <a:spcBef>
                          <a:spcPts val="300"/>
                        </a:spcBef>
                        <a:spcAft>
                          <a:spcPts val="0"/>
                        </a:spcAft>
                        <a:buClrTx/>
                        <a:buSzTx/>
                        <a:buFontTx/>
                        <a:buNone/>
                        <a:tabLst/>
                        <a:defRPr/>
                      </a:pPr>
                      <a:r>
                        <a:rPr lang="en-US" sz="850" kern="1400" dirty="0">
                          <a:ln>
                            <a:noFill/>
                          </a:ln>
                          <a:solidFill>
                            <a:schemeClr val="accent1"/>
                          </a:solidFill>
                          <a:effectLst/>
                          <a:latin typeface="Arial" panose="020B0604020202020204" pitchFamily="34" charset="0"/>
                          <a:ea typeface="+mn-ea"/>
                          <a:cs typeface="+mn-cs"/>
                        </a:rPr>
                        <a:t>Mail Order (90-day)</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Included </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20"/>
                        </a:spcBef>
                        <a:spcAft>
                          <a:spcPts val="0"/>
                        </a:spcAft>
                        <a:buClrTx/>
                        <a:buSzTx/>
                        <a:buFontTx/>
                        <a:buNone/>
                        <a:tabLst/>
                        <a:defRPr/>
                      </a:pPr>
                      <a:r>
                        <a:rPr lang="en-US" sz="850" kern="1400" dirty="0">
                          <a:ln>
                            <a:noFill/>
                          </a:ln>
                          <a:solidFill>
                            <a:schemeClr val="accent1"/>
                          </a:solidFill>
                          <a:effectLst/>
                          <a:latin typeface="Arial" panose="020B0604020202020204" pitchFamily="34" charset="0"/>
                        </a:rPr>
                        <a:t>Not covered </a:t>
                      </a:r>
                    </a:p>
                  </a:txBody>
                  <a:tcPr marL="0" marR="0" marT="0" marB="0"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FFFFFF"/>
                    </a:solidFill>
                  </a:tcPr>
                </a:tc>
                <a:extLst>
                  <a:ext uri="{0D108BD9-81ED-4DB2-BD59-A6C34878D82A}">
                    <a16:rowId xmlns:a16="http://schemas.microsoft.com/office/drawing/2014/main" val="1861602523"/>
                  </a:ext>
                </a:extLst>
              </a:tr>
            </a:tbl>
          </a:graphicData>
        </a:graphic>
      </p:graphicFrame>
      <p:sp>
        <p:nvSpPr>
          <p:cNvPr id="3" name="Rectangle 2"/>
          <p:cNvSpPr/>
          <p:nvPr/>
        </p:nvSpPr>
        <p:spPr>
          <a:xfrm>
            <a:off x="389052" y="5564447"/>
            <a:ext cx="8176260" cy="707886"/>
          </a:xfrm>
          <a:prstGeom prst="rect">
            <a:avLst/>
          </a:prstGeom>
        </p:spPr>
        <p:txBody>
          <a:bodyPr wrap="square">
            <a:spAutoFit/>
          </a:bodyPr>
          <a:lstStyle/>
          <a:p>
            <a:r>
              <a:rPr lang="en-US" sz="1000" dirty="0">
                <a:solidFill>
                  <a:schemeClr val="tx2"/>
                </a:solidFill>
              </a:rPr>
              <a:t>*Your plan includes coverage for certain specialty drugs through </a:t>
            </a:r>
            <a:r>
              <a:rPr lang="en-US" sz="1000" dirty="0" err="1">
                <a:solidFill>
                  <a:schemeClr val="tx2"/>
                </a:solidFill>
              </a:rPr>
              <a:t>PrudentRx</a:t>
            </a:r>
            <a:r>
              <a:rPr lang="en-US" sz="1000" dirty="0">
                <a:solidFill>
                  <a:schemeClr val="tx2"/>
                </a:solidFill>
              </a:rPr>
              <a:t>. If you choose to opt into the </a:t>
            </a:r>
            <a:r>
              <a:rPr lang="en-US" sz="1000" dirty="0" err="1">
                <a:solidFill>
                  <a:schemeClr val="tx2"/>
                </a:solidFill>
              </a:rPr>
              <a:t>PrudentRx</a:t>
            </a:r>
            <a:r>
              <a:rPr lang="en-US" sz="1000" dirty="0">
                <a:solidFill>
                  <a:schemeClr val="tx2"/>
                </a:solidFill>
              </a:rPr>
              <a:t> program, your deductible and coinsurance will be waived for drugs listed on the </a:t>
            </a:r>
            <a:r>
              <a:rPr lang="en-US" sz="1000" dirty="0" err="1">
                <a:solidFill>
                  <a:schemeClr val="tx2"/>
                </a:solidFill>
              </a:rPr>
              <a:t>PrudentRx</a:t>
            </a:r>
            <a:r>
              <a:rPr lang="en-US" sz="1000" dirty="0">
                <a:solidFill>
                  <a:schemeClr val="tx2"/>
                </a:solidFill>
              </a:rPr>
              <a:t> drug list. Information about the </a:t>
            </a:r>
            <a:r>
              <a:rPr lang="en-US" sz="1000" dirty="0" err="1">
                <a:solidFill>
                  <a:schemeClr val="tx2"/>
                </a:solidFill>
              </a:rPr>
              <a:t>PrudentRx</a:t>
            </a:r>
            <a:r>
              <a:rPr lang="en-US" sz="1000" dirty="0">
                <a:solidFill>
                  <a:schemeClr val="tx2"/>
                </a:solidFill>
              </a:rPr>
              <a:t> program can be found in your plan document in these sections: What You Pay, Details-Covered and Not Covered.</a:t>
            </a:r>
          </a:p>
          <a:p>
            <a:r>
              <a:rPr lang="en-US" sz="1000" dirty="0">
                <a:solidFill>
                  <a:schemeClr val="tx2"/>
                </a:solidFill>
              </a:rPr>
              <a:t>**Annual vision exams are covered under the plan. </a:t>
            </a:r>
          </a:p>
        </p:txBody>
      </p:sp>
    </p:spTree>
    <p:extLst>
      <p:ext uri="{BB962C8B-B14F-4D97-AF65-F5344CB8AC3E}">
        <p14:creationId xmlns:p14="http://schemas.microsoft.com/office/powerpoint/2010/main" val="96187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12" y="3276385"/>
            <a:ext cx="6495788" cy="990599"/>
          </a:xfrm>
        </p:spPr>
        <p:txBody>
          <a:bodyPr/>
          <a:lstStyle/>
          <a:p>
            <a:r>
              <a:rPr lang="en-US" sz="4800" b="1" dirty="0">
                <a:solidFill>
                  <a:srgbClr val="54002A"/>
                </a:solidFill>
                <a:latin typeface="NewsGoth BT" panose="020B0503020203020204" pitchFamily="34" charset="0"/>
              </a:rPr>
              <a:t>How Can You Save </a:t>
            </a:r>
            <a:br>
              <a:rPr lang="en-US" sz="4800" b="1" dirty="0">
                <a:solidFill>
                  <a:srgbClr val="54002A"/>
                </a:solidFill>
                <a:latin typeface="NewsGoth BT" panose="020B0503020203020204" pitchFamily="34" charset="0"/>
              </a:rPr>
            </a:br>
            <a:r>
              <a:rPr lang="en-US" sz="4800" b="1" dirty="0">
                <a:solidFill>
                  <a:srgbClr val="54002A"/>
                </a:solidFill>
                <a:latin typeface="NewsGoth BT" panose="020B0503020203020204" pitchFamily="34" charset="0"/>
              </a:rPr>
              <a:t>Money on Healthcare?</a:t>
            </a:r>
          </a:p>
        </p:txBody>
      </p:sp>
    </p:spTree>
    <p:extLst>
      <p:ext uri="{BB962C8B-B14F-4D97-AF65-F5344CB8AC3E}">
        <p14:creationId xmlns:p14="http://schemas.microsoft.com/office/powerpoint/2010/main" val="3778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77" y="-95742"/>
            <a:ext cx="7757719" cy="822960"/>
          </a:xfrm>
        </p:spPr>
        <p:txBody>
          <a:bodyPr>
            <a:normAutofit/>
          </a:bodyPr>
          <a:lstStyle/>
          <a:p>
            <a:r>
              <a:rPr lang="en-US" sz="2800" b="1" dirty="0">
                <a:solidFill>
                  <a:srgbClr val="54002A"/>
                </a:solidFill>
                <a:latin typeface="NewsGoth BT" panose="020B0503020203020204" pitchFamily="34" charset="0"/>
              </a:rPr>
              <a:t>You have control over more than you may think!</a:t>
            </a:r>
          </a:p>
        </p:txBody>
      </p:sp>
      <p:sp>
        <p:nvSpPr>
          <p:cNvPr id="3" name="TextBox 2"/>
          <p:cNvSpPr txBox="1"/>
          <p:nvPr/>
        </p:nvSpPr>
        <p:spPr>
          <a:xfrm flipH="1">
            <a:off x="122477" y="819573"/>
            <a:ext cx="8710627" cy="6978834"/>
          </a:xfrm>
          <a:prstGeom prst="rect">
            <a:avLst/>
          </a:prstGeom>
          <a:noFill/>
        </p:spPr>
        <p:txBody>
          <a:bodyPr wrap="square" rtlCol="0">
            <a:spAutoFit/>
          </a:bodyPr>
          <a:lstStyle/>
          <a:p>
            <a:pPr algn="ctr">
              <a:spcAft>
                <a:spcPts val="1200"/>
              </a:spcAft>
            </a:pPr>
            <a:r>
              <a:rPr lang="en-US" sz="2200" dirty="0">
                <a:solidFill>
                  <a:schemeClr val="accent2">
                    <a:lumMod val="50000"/>
                  </a:schemeClr>
                </a:solidFill>
                <a:latin typeface="+mj-lt"/>
                <a:ea typeface="+mj-ea"/>
                <a:cs typeface="+mj-cs"/>
              </a:rPr>
              <a:t>Over 60% of healthcare expenses are related to our lifestyles.</a:t>
            </a:r>
          </a:p>
          <a:p>
            <a:pPr marL="342900" indent="-342900" algn="ctr">
              <a:buFont typeface="Wingdings" panose="05000000000000000000" pitchFamily="2" charset="2"/>
              <a:buChar char="Ø"/>
            </a:pPr>
            <a:r>
              <a:rPr lang="en-US" sz="2400" b="1" dirty="0">
                <a:solidFill>
                  <a:schemeClr val="accent2">
                    <a:lumMod val="50000"/>
                  </a:schemeClr>
                </a:solidFill>
                <a:latin typeface="+mj-lt"/>
                <a:ea typeface="+mj-ea"/>
                <a:cs typeface="+mj-cs"/>
              </a:rPr>
              <a:t>Be an advocate for your own health</a:t>
            </a:r>
            <a:endParaRPr lang="en-US" sz="2000" dirty="0"/>
          </a:p>
          <a:p>
            <a:pPr marL="2405063" lvl="1" indent="-342900">
              <a:spcAft>
                <a:spcPts val="1200"/>
              </a:spcAft>
              <a:buFont typeface="Wingdings" panose="05000000000000000000" pitchFamily="2" charset="2"/>
              <a:buChar char="§"/>
            </a:pPr>
            <a:r>
              <a:rPr lang="en-US" dirty="0"/>
              <a:t>“Shop” for a provider for major procedures</a:t>
            </a:r>
          </a:p>
          <a:p>
            <a:pPr marL="2405063" lvl="1" indent="-342900">
              <a:spcAft>
                <a:spcPts val="1200"/>
              </a:spcAft>
              <a:buFont typeface="Wingdings" panose="05000000000000000000" pitchFamily="2" charset="2"/>
              <a:buChar char="§"/>
            </a:pPr>
            <a:r>
              <a:rPr lang="en-US" dirty="0"/>
              <a:t>Develop a relationship with a pharmacist </a:t>
            </a:r>
          </a:p>
          <a:p>
            <a:pPr marL="2405063" lvl="1" indent="-342900">
              <a:spcAft>
                <a:spcPts val="1200"/>
              </a:spcAft>
              <a:buFont typeface="Wingdings" panose="05000000000000000000" pitchFamily="2" charset="2"/>
              <a:buChar char="§"/>
            </a:pPr>
            <a:r>
              <a:rPr lang="en-US" dirty="0"/>
              <a:t>When non-emergent; use a stand-alone facility</a:t>
            </a:r>
          </a:p>
          <a:p>
            <a:pPr marL="2862263" lvl="2" indent="-342900">
              <a:spcAft>
                <a:spcPts val="1200"/>
              </a:spcAft>
              <a:buFont typeface="Wingdings" panose="05000000000000000000" pitchFamily="2" charset="2"/>
              <a:buChar char="§"/>
            </a:pPr>
            <a:r>
              <a:rPr lang="en-US" dirty="0"/>
              <a:t>Urgent Care, DMOS, Iowa Radiology, Iowa Clinic</a:t>
            </a:r>
          </a:p>
          <a:p>
            <a:pPr marL="2405063" lvl="2" indent="-342900">
              <a:spcAft>
                <a:spcPts val="1200"/>
              </a:spcAft>
              <a:buFont typeface="Wingdings" panose="05000000000000000000" pitchFamily="2" charset="2"/>
              <a:buChar char="§"/>
            </a:pPr>
            <a:r>
              <a:rPr lang="en-US" b="1" dirty="0"/>
              <a:t>Focus on prevention (PCP, Therapy, Chiropractors)</a:t>
            </a:r>
          </a:p>
          <a:p>
            <a:pPr marL="2862263" lvl="3" indent="-342900">
              <a:spcAft>
                <a:spcPts val="1200"/>
              </a:spcAft>
              <a:buFont typeface="Wingdings" panose="05000000000000000000" pitchFamily="2" charset="2"/>
              <a:buChar char="§"/>
            </a:pPr>
            <a:r>
              <a:rPr lang="en-US" b="1" dirty="0"/>
              <a:t>Preventive billing practices</a:t>
            </a:r>
          </a:p>
          <a:p>
            <a:pPr marL="2405063" lvl="2" indent="-342900">
              <a:spcAft>
                <a:spcPts val="1200"/>
              </a:spcAft>
              <a:buFont typeface="Wingdings" panose="05000000000000000000" pitchFamily="2" charset="2"/>
              <a:buChar char="§"/>
            </a:pPr>
            <a:r>
              <a:rPr lang="en-US" dirty="0"/>
              <a:t>Use virtual care for common conditions</a:t>
            </a:r>
          </a:p>
          <a:p>
            <a:pPr marL="2405063" lvl="2" indent="-342900">
              <a:spcAft>
                <a:spcPts val="1200"/>
              </a:spcAft>
              <a:buFont typeface="Wingdings" panose="05000000000000000000" pitchFamily="2" charset="2"/>
              <a:buChar char="§"/>
            </a:pPr>
            <a:r>
              <a:rPr lang="en-US" dirty="0"/>
              <a:t>Enroll in a flexible spending account</a:t>
            </a:r>
          </a:p>
          <a:p>
            <a:pPr marL="2405063" lvl="2" indent="-342900">
              <a:spcAft>
                <a:spcPts val="1200"/>
              </a:spcAft>
              <a:buFont typeface="Wingdings" panose="05000000000000000000" pitchFamily="2" charset="2"/>
              <a:buChar char="§"/>
            </a:pPr>
            <a:r>
              <a:rPr lang="en-US" dirty="0"/>
              <a:t>Utilize prescription drug savings programs: </a:t>
            </a:r>
          </a:p>
          <a:p>
            <a:pPr marL="3548063" lvl="7" indent="-342900">
              <a:spcAft>
                <a:spcPts val="300"/>
              </a:spcAft>
              <a:buFont typeface="Courier New" panose="02070309020205020404" pitchFamily="49" charset="0"/>
              <a:buChar char="o"/>
            </a:pPr>
            <a:r>
              <a:rPr lang="en-US" dirty="0"/>
              <a:t>Good Rx, Amazon Pharmacy, Cost Plus Drugs</a:t>
            </a:r>
          </a:p>
          <a:p>
            <a:pPr marL="3548063" lvl="7" indent="-342900">
              <a:spcAft>
                <a:spcPts val="300"/>
              </a:spcAft>
              <a:buFont typeface="Courier New" panose="02070309020205020404" pitchFamily="49" charset="0"/>
              <a:buChar char="o"/>
            </a:pPr>
            <a:r>
              <a:rPr lang="en-US" dirty="0"/>
              <a:t>Utilize </a:t>
            </a:r>
            <a:r>
              <a:rPr lang="en-US" dirty="0" err="1"/>
              <a:t>PrudentRx</a:t>
            </a:r>
            <a:r>
              <a:rPr lang="en-US" dirty="0"/>
              <a:t> through Wellmark CVS</a:t>
            </a:r>
          </a:p>
          <a:p>
            <a:pPr marL="3548063" lvl="7" indent="-342900">
              <a:spcAft>
                <a:spcPts val="300"/>
              </a:spcAft>
              <a:buFont typeface="Courier New" panose="02070309020205020404" pitchFamily="49" charset="0"/>
              <a:buChar char="o"/>
            </a:pPr>
            <a:r>
              <a:rPr lang="en-US" dirty="0"/>
              <a:t>Ask for generic alternatives</a:t>
            </a:r>
          </a:p>
          <a:p>
            <a:pPr lvl="1"/>
            <a:endParaRPr lang="en-US" sz="2000" dirty="0"/>
          </a:p>
          <a:p>
            <a:endParaRPr lang="en-US" sz="2000" dirty="0"/>
          </a:p>
          <a:p>
            <a:endParaRPr lang="en-US" sz="2000" dirty="0"/>
          </a:p>
          <a:p>
            <a:endParaRPr lang="en-US" dirty="0"/>
          </a:p>
        </p:txBody>
      </p:sp>
      <p:pic>
        <p:nvPicPr>
          <p:cNvPr id="5" name="Picture 4"/>
          <p:cNvPicPr>
            <a:picLocks noChangeAspect="1"/>
          </p:cNvPicPr>
          <p:nvPr/>
        </p:nvPicPr>
        <p:blipFill>
          <a:blip r:embed="rId2"/>
          <a:stretch>
            <a:fillRect/>
          </a:stretch>
        </p:blipFill>
        <p:spPr>
          <a:xfrm>
            <a:off x="485799" y="4867274"/>
            <a:ext cx="1778102" cy="1706641"/>
          </a:xfrm>
          <a:prstGeom prst="rect">
            <a:avLst/>
          </a:prstGeom>
        </p:spPr>
      </p:pic>
    </p:spTree>
    <p:extLst>
      <p:ext uri="{BB962C8B-B14F-4D97-AF65-F5344CB8AC3E}">
        <p14:creationId xmlns:p14="http://schemas.microsoft.com/office/powerpoint/2010/main" val="40233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597886-CF8D-3515-3E5A-5A0E3844220B}"/>
              </a:ext>
            </a:extLst>
          </p:cNvPr>
          <p:cNvSpPr txBox="1">
            <a:spLocks/>
          </p:cNvSpPr>
          <p:nvPr/>
        </p:nvSpPr>
        <p:spPr>
          <a:xfrm>
            <a:off x="4646076" y="2084844"/>
            <a:ext cx="2084180" cy="3156125"/>
          </a:xfrm>
          <a:prstGeom prst="roundRect">
            <a:avLst>
              <a:gd name="adj" fmla="val 7994"/>
            </a:avLst>
          </a:prstGeom>
          <a:solidFill>
            <a:schemeClr val="tx2"/>
          </a:solidFill>
        </p:spPr>
        <p:txBody>
          <a:bodyPr vert="horz" wrap="square" lIns="102870" tIns="102870" rIns="102870" bIns="102870" numCol="1" spcCol="0" rtlCol="0" anchor="b"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lnSpc>
                <a:spcPct val="100000"/>
              </a:lnSpc>
              <a:spcAft>
                <a:spcPts val="900"/>
              </a:spcAft>
            </a:pPr>
            <a:r>
              <a:rPr lang="en-US" sz="1500" dirty="0">
                <a:solidFill>
                  <a:schemeClr val="accent4"/>
                </a:solidFill>
              </a:rPr>
              <a:t>Urgent Care</a:t>
            </a:r>
          </a:p>
          <a:p>
            <a:pPr algn="ctr">
              <a:lnSpc>
                <a:spcPct val="100000"/>
              </a:lnSpc>
              <a:spcAft>
                <a:spcPts val="900"/>
              </a:spcAft>
            </a:pPr>
            <a:r>
              <a:rPr lang="en-US" sz="900" dirty="0">
                <a:latin typeface="+mn-lt"/>
              </a:rPr>
              <a:t>$$</a:t>
            </a:r>
          </a:p>
          <a:p>
            <a:pPr algn="ctr"/>
            <a:r>
              <a:rPr lang="en-US" sz="900" b="1" dirty="0">
                <a:latin typeface="+mn-lt"/>
              </a:rPr>
              <a:t>Average wait time: </a:t>
            </a:r>
          </a:p>
          <a:p>
            <a:pPr algn="ctr"/>
            <a:r>
              <a:rPr lang="en-US" sz="900" b="1" dirty="0">
                <a:latin typeface="+mn-lt"/>
              </a:rPr>
              <a:t>60-90 min.</a:t>
            </a:r>
          </a:p>
          <a:p>
            <a:pPr algn="ctr"/>
            <a:endParaRPr lang="en-US" sz="900" b="1" dirty="0">
              <a:latin typeface="+mn-lt"/>
            </a:endParaRPr>
          </a:p>
          <a:p>
            <a:pPr algn="ctr"/>
            <a:r>
              <a:rPr lang="en-US" sz="900" b="1" dirty="0">
                <a:latin typeface="+mn-lt"/>
              </a:rPr>
              <a:t>Seek urgent care for things like sprains and strains, moderate ear infections, cuts that require stitches, x-rays, and lab tests</a:t>
            </a:r>
          </a:p>
          <a:p>
            <a:pPr algn="ctr"/>
            <a:endParaRPr lang="en-US" sz="900" b="1" dirty="0">
              <a:latin typeface="+mn-lt"/>
            </a:endParaRPr>
          </a:p>
        </p:txBody>
      </p:sp>
      <p:sp>
        <p:nvSpPr>
          <p:cNvPr id="6" name="Title 1">
            <a:extLst>
              <a:ext uri="{FF2B5EF4-FFF2-40B4-BE49-F238E27FC236}">
                <a16:creationId xmlns:a16="http://schemas.microsoft.com/office/drawing/2014/main" id="{3D8D3B1F-2790-E2AF-801A-06A001383DE6}"/>
              </a:ext>
            </a:extLst>
          </p:cNvPr>
          <p:cNvSpPr txBox="1">
            <a:spLocks/>
          </p:cNvSpPr>
          <p:nvPr/>
        </p:nvSpPr>
        <p:spPr>
          <a:xfrm>
            <a:off x="6855875" y="2084844"/>
            <a:ext cx="2084181" cy="3156125"/>
          </a:xfrm>
          <a:prstGeom prst="roundRect">
            <a:avLst>
              <a:gd name="adj" fmla="val 7994"/>
            </a:avLst>
          </a:prstGeom>
          <a:solidFill>
            <a:schemeClr val="tx2"/>
          </a:solidFill>
        </p:spPr>
        <p:txBody>
          <a:bodyPr vert="horz" wrap="square" lIns="102870" tIns="102870" rIns="102870" bIns="102870" numCol="1" spcCol="0" rtlCol="0" anchor="b"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lnSpc>
                <a:spcPct val="100000"/>
              </a:lnSpc>
              <a:spcAft>
                <a:spcPts val="900"/>
              </a:spcAft>
            </a:pPr>
            <a:r>
              <a:rPr lang="en-US" sz="1500" dirty="0">
                <a:solidFill>
                  <a:schemeClr val="accent4"/>
                </a:solidFill>
              </a:rPr>
              <a:t>Emergency Room</a:t>
            </a:r>
          </a:p>
          <a:p>
            <a:pPr algn="ctr"/>
            <a:r>
              <a:rPr lang="en-US" sz="900" b="1" dirty="0">
                <a:latin typeface="+mn-lt"/>
              </a:rPr>
              <a:t>$$$</a:t>
            </a:r>
          </a:p>
          <a:p>
            <a:pPr algn="ctr"/>
            <a:endParaRPr lang="en-US" sz="900" b="1" dirty="0">
              <a:latin typeface="+mn-lt"/>
            </a:endParaRPr>
          </a:p>
          <a:p>
            <a:pPr algn="ctr"/>
            <a:r>
              <a:rPr lang="en-US" sz="900" b="1" dirty="0">
                <a:latin typeface="+mn-lt"/>
              </a:rPr>
              <a:t>Average wait time:</a:t>
            </a:r>
          </a:p>
          <a:p>
            <a:pPr algn="ctr"/>
            <a:r>
              <a:rPr lang="en-US" sz="900" b="1" dirty="0">
                <a:latin typeface="+mn-lt"/>
              </a:rPr>
              <a:t>2.5 hours – 4 hours</a:t>
            </a:r>
          </a:p>
          <a:p>
            <a:pPr algn="ctr"/>
            <a:endParaRPr lang="en-US" sz="900" b="1" dirty="0">
              <a:latin typeface="+mn-lt"/>
            </a:endParaRPr>
          </a:p>
          <a:p>
            <a:pPr algn="ctr"/>
            <a:r>
              <a:rPr lang="en-US" sz="900" b="1" dirty="0">
                <a:latin typeface="+mn-lt"/>
              </a:rPr>
              <a:t>You should only visit the ER for life-threatening conditions or things like chest pain, broken bones, poisoning, seizures, slurred speech, and bleeding</a:t>
            </a:r>
          </a:p>
        </p:txBody>
      </p:sp>
      <p:sp>
        <p:nvSpPr>
          <p:cNvPr id="7" name="Title 1">
            <a:extLst>
              <a:ext uri="{FF2B5EF4-FFF2-40B4-BE49-F238E27FC236}">
                <a16:creationId xmlns:a16="http://schemas.microsoft.com/office/drawing/2014/main" id="{EF4A9562-97E6-192C-DAFC-8D502D344AC3}"/>
              </a:ext>
            </a:extLst>
          </p:cNvPr>
          <p:cNvSpPr txBox="1">
            <a:spLocks/>
          </p:cNvSpPr>
          <p:nvPr/>
        </p:nvSpPr>
        <p:spPr>
          <a:xfrm>
            <a:off x="605605" y="899953"/>
            <a:ext cx="6987540" cy="369332"/>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pPr>
            <a:r>
              <a:rPr lang="en-US" sz="2400" dirty="0"/>
              <a:t>Where to go for care</a:t>
            </a:r>
          </a:p>
        </p:txBody>
      </p:sp>
      <p:sp>
        <p:nvSpPr>
          <p:cNvPr id="3" name="Title 1">
            <a:extLst>
              <a:ext uri="{FF2B5EF4-FFF2-40B4-BE49-F238E27FC236}">
                <a16:creationId xmlns:a16="http://schemas.microsoft.com/office/drawing/2014/main" id="{8F13A9F8-F395-A2EB-87AD-E6055A3776AD}"/>
              </a:ext>
            </a:extLst>
          </p:cNvPr>
          <p:cNvSpPr txBox="1">
            <a:spLocks/>
          </p:cNvSpPr>
          <p:nvPr/>
        </p:nvSpPr>
        <p:spPr>
          <a:xfrm>
            <a:off x="2436276" y="2084843"/>
            <a:ext cx="2084181" cy="3156125"/>
          </a:xfrm>
          <a:prstGeom prst="roundRect">
            <a:avLst>
              <a:gd name="adj" fmla="val 7994"/>
            </a:avLst>
          </a:prstGeom>
          <a:solidFill>
            <a:schemeClr val="tx2"/>
          </a:solidFill>
        </p:spPr>
        <p:txBody>
          <a:bodyPr vert="horz" wrap="square" lIns="102870" tIns="102870" rIns="102870" bIns="102870" numCol="1" spcCol="0" rtlCol="0" anchor="b"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lnSpc>
                <a:spcPct val="100000"/>
              </a:lnSpc>
              <a:spcAft>
                <a:spcPts val="900"/>
              </a:spcAft>
            </a:pPr>
            <a:r>
              <a:rPr lang="en-US" sz="1500" dirty="0">
                <a:solidFill>
                  <a:schemeClr val="accent4"/>
                </a:solidFill>
              </a:rPr>
              <a:t>Virtual Care</a:t>
            </a:r>
          </a:p>
          <a:p>
            <a:pPr algn="ctr"/>
            <a:r>
              <a:rPr lang="en-US" sz="900" b="1" dirty="0">
                <a:latin typeface="+mn-lt"/>
              </a:rPr>
              <a:t>$</a:t>
            </a:r>
          </a:p>
          <a:p>
            <a:pPr algn="ctr"/>
            <a:endParaRPr lang="en-US" sz="900" b="1" dirty="0">
              <a:latin typeface="+mn-lt"/>
            </a:endParaRPr>
          </a:p>
          <a:p>
            <a:pPr algn="ctr"/>
            <a:r>
              <a:rPr lang="en-US" sz="900" b="1" dirty="0">
                <a:latin typeface="+mn-lt"/>
              </a:rPr>
              <a:t>Average wait time:</a:t>
            </a:r>
          </a:p>
          <a:p>
            <a:pPr algn="ctr"/>
            <a:r>
              <a:rPr lang="en-US" sz="900" b="1" dirty="0">
                <a:latin typeface="+mn-lt"/>
              </a:rPr>
              <a:t>3-10 min.</a:t>
            </a:r>
          </a:p>
          <a:p>
            <a:pPr algn="ctr"/>
            <a:endParaRPr lang="en-US" sz="900" b="1" dirty="0">
              <a:latin typeface="+mn-lt"/>
            </a:endParaRPr>
          </a:p>
          <a:p>
            <a:pPr algn="ctr"/>
            <a:r>
              <a:rPr lang="en-US" sz="900" b="1" dirty="0">
                <a:latin typeface="+mn-lt"/>
              </a:rPr>
              <a:t>Easy and convenient; Best for things like rashes, stings, eye irritation, minor burns and cuts, sore throat, cough and cold</a:t>
            </a:r>
          </a:p>
          <a:p>
            <a:pPr algn="ctr"/>
            <a:endParaRPr lang="en-US" sz="900" b="1" dirty="0">
              <a:latin typeface="+mn-lt"/>
            </a:endParaRPr>
          </a:p>
        </p:txBody>
      </p:sp>
      <p:pic>
        <p:nvPicPr>
          <p:cNvPr id="12" name="Picture 11">
            <a:extLst>
              <a:ext uri="{FF2B5EF4-FFF2-40B4-BE49-F238E27FC236}">
                <a16:creationId xmlns:a16="http://schemas.microsoft.com/office/drawing/2014/main" id="{5214C549-176D-0A51-C49E-A2E5CA0B65E1}"/>
              </a:ext>
            </a:extLst>
          </p:cNvPr>
          <p:cNvPicPr>
            <a:picLocks noChangeAspect="1"/>
          </p:cNvPicPr>
          <p:nvPr/>
        </p:nvPicPr>
        <p:blipFill>
          <a:blip r:embed="rId3"/>
          <a:stretch>
            <a:fillRect/>
          </a:stretch>
        </p:blipFill>
        <p:spPr>
          <a:xfrm>
            <a:off x="2964016" y="2287392"/>
            <a:ext cx="1028700" cy="1028700"/>
          </a:xfrm>
          <a:prstGeom prst="rect">
            <a:avLst/>
          </a:prstGeom>
        </p:spPr>
      </p:pic>
      <p:pic>
        <p:nvPicPr>
          <p:cNvPr id="15" name="Picture 14">
            <a:extLst>
              <a:ext uri="{FF2B5EF4-FFF2-40B4-BE49-F238E27FC236}">
                <a16:creationId xmlns:a16="http://schemas.microsoft.com/office/drawing/2014/main" id="{B1082628-4246-8E95-1C3A-E1C39B5775AE}"/>
              </a:ext>
            </a:extLst>
          </p:cNvPr>
          <p:cNvPicPr>
            <a:picLocks noChangeAspect="1"/>
          </p:cNvPicPr>
          <p:nvPr/>
        </p:nvPicPr>
        <p:blipFill>
          <a:blip r:embed="rId4"/>
          <a:stretch>
            <a:fillRect/>
          </a:stretch>
        </p:blipFill>
        <p:spPr>
          <a:xfrm>
            <a:off x="5173816" y="2287392"/>
            <a:ext cx="1028700" cy="1028700"/>
          </a:xfrm>
          <a:prstGeom prst="rect">
            <a:avLst/>
          </a:prstGeom>
        </p:spPr>
      </p:pic>
      <p:pic>
        <p:nvPicPr>
          <p:cNvPr id="9" name="Picture 8">
            <a:extLst>
              <a:ext uri="{FF2B5EF4-FFF2-40B4-BE49-F238E27FC236}">
                <a16:creationId xmlns:a16="http://schemas.microsoft.com/office/drawing/2014/main" id="{3D977D83-7708-A449-D151-36273169D9B5}"/>
              </a:ext>
            </a:extLst>
          </p:cNvPr>
          <p:cNvPicPr>
            <a:picLocks noChangeAspect="1"/>
          </p:cNvPicPr>
          <p:nvPr/>
        </p:nvPicPr>
        <p:blipFill>
          <a:blip r:embed="rId5"/>
          <a:stretch>
            <a:fillRect/>
          </a:stretch>
        </p:blipFill>
        <p:spPr>
          <a:xfrm>
            <a:off x="7383615" y="2287392"/>
            <a:ext cx="1028700" cy="1028700"/>
          </a:xfrm>
          <a:prstGeom prst="rect">
            <a:avLst/>
          </a:prstGeom>
        </p:spPr>
      </p:pic>
      <p:sp>
        <p:nvSpPr>
          <p:cNvPr id="10" name="Content Placeholder 1">
            <a:extLst>
              <a:ext uri="{FF2B5EF4-FFF2-40B4-BE49-F238E27FC236}">
                <a16:creationId xmlns:a16="http://schemas.microsoft.com/office/drawing/2014/main" id="{3C3FC033-C931-0BD8-3128-6FB5F3628166}"/>
              </a:ext>
            </a:extLst>
          </p:cNvPr>
          <p:cNvSpPr txBox="1">
            <a:spLocks/>
          </p:cNvSpPr>
          <p:nvPr/>
        </p:nvSpPr>
        <p:spPr>
          <a:xfrm>
            <a:off x="605605" y="1290313"/>
            <a:ext cx="8209316" cy="358448"/>
          </a:xfrm>
          <a:prstGeom prst="rect">
            <a:avLst/>
          </a:prstGeom>
        </p:spPr>
        <p:txBody>
          <a:bodyPr/>
          <a:lstStyle>
            <a:lvl1pPr marL="0" indent="0" algn="l" defTabSz="914400" rtl="0" eaLnBrk="1" latinLnBrk="0" hangingPunct="1">
              <a:lnSpc>
                <a:spcPct val="105000"/>
              </a:lnSpc>
              <a:spcBef>
                <a:spcPts val="1200"/>
              </a:spcBef>
              <a:spcAft>
                <a:spcPts val="600"/>
              </a:spcAft>
              <a:buFont typeface="Arial" panose="020B0604020202020204" pitchFamily="34" charset="0"/>
              <a:buNone/>
              <a:defRPr sz="1400" b="1" kern="1200" baseline="0">
                <a:solidFill>
                  <a:schemeClr val="bg1"/>
                </a:solidFill>
                <a:latin typeface="+mn-lt"/>
                <a:ea typeface="+mn-ea"/>
                <a:cs typeface="+mn-cs"/>
              </a:defRPr>
            </a:lvl1pPr>
            <a:lvl2pPr marL="0" indent="0" algn="l" defTabSz="914400" rtl="0" eaLnBrk="1" latinLnBrk="0" hangingPunct="1">
              <a:lnSpc>
                <a:spcPct val="105000"/>
              </a:lnSpc>
              <a:spcBef>
                <a:spcPts val="1200"/>
              </a:spcBef>
              <a:spcAft>
                <a:spcPts val="600"/>
              </a:spcAft>
              <a:buFont typeface="Arial" panose="020B0604020202020204" pitchFamily="34" charset="0"/>
              <a:buNone/>
              <a:defRPr sz="1400" kern="1200" baseline="0">
                <a:solidFill>
                  <a:schemeClr val="bg1"/>
                </a:solidFill>
                <a:latin typeface="+mn-lt"/>
                <a:ea typeface="+mn-ea"/>
                <a:cs typeface="+mn-cs"/>
              </a:defRPr>
            </a:lvl2pPr>
            <a:lvl3pPr marL="268288" indent="-268288" algn="l" defTabSz="914400" rtl="0" eaLnBrk="1" latinLnBrk="0" hangingPunct="1">
              <a:lnSpc>
                <a:spcPct val="105000"/>
              </a:lnSpc>
              <a:spcBef>
                <a:spcPts val="600"/>
              </a:spcBef>
              <a:spcAft>
                <a:spcPts val="0"/>
              </a:spcAft>
              <a:buFont typeface="Arial" panose="020B0604020202020204" pitchFamily="34" charset="0"/>
              <a:buChar char="•"/>
              <a:defRPr sz="1400" kern="1200" baseline="0">
                <a:solidFill>
                  <a:schemeClr val="bg1"/>
                </a:solidFill>
                <a:latin typeface="+mn-lt"/>
                <a:ea typeface="+mn-ea"/>
                <a:cs typeface="+mn-cs"/>
              </a:defRPr>
            </a:lvl3pPr>
            <a:lvl4pPr marL="268288" indent="-268288" algn="l" defTabSz="914400" rtl="0" eaLnBrk="1" latinLnBrk="0" hangingPunct="1">
              <a:lnSpc>
                <a:spcPct val="105000"/>
              </a:lnSpc>
              <a:spcBef>
                <a:spcPts val="600"/>
              </a:spcBef>
              <a:buFont typeface="+mj-lt"/>
              <a:buAutoNum type="arabicPeriod"/>
              <a:defRPr sz="1400" kern="1200" baseline="0">
                <a:solidFill>
                  <a:schemeClr val="bg1"/>
                </a:solidFill>
                <a:latin typeface="+mn-lt"/>
                <a:ea typeface="+mn-ea"/>
                <a:cs typeface="+mn-cs"/>
              </a:defRPr>
            </a:lvl4pPr>
            <a:lvl5pPr marL="534988" indent="-266700" algn="l" defTabSz="914400" rtl="0" eaLnBrk="1" latinLnBrk="0" hangingPunct="1">
              <a:lnSpc>
                <a:spcPct val="105000"/>
              </a:lnSpc>
              <a:spcBef>
                <a:spcPts val="500"/>
              </a:spcBef>
              <a:buFont typeface="Lato" panose="020F0502020204030203"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latin typeface="Lato" panose="020F0502020204030203" pitchFamily="34" charset="0"/>
              </a:rPr>
              <a:t>Save time and money by knowing your options</a:t>
            </a:r>
            <a:endParaRPr lang="en-US" b="0" dirty="0">
              <a:latin typeface="Lato" panose="020F0502020204030203" pitchFamily="34" charset="0"/>
            </a:endParaRPr>
          </a:p>
        </p:txBody>
      </p:sp>
      <p:sp>
        <p:nvSpPr>
          <p:cNvPr id="18" name="Title 1">
            <a:extLst>
              <a:ext uri="{FF2B5EF4-FFF2-40B4-BE49-F238E27FC236}">
                <a16:creationId xmlns:a16="http://schemas.microsoft.com/office/drawing/2014/main" id="{97DA6F20-6B7B-FA2E-29E4-B70C64E78894}"/>
              </a:ext>
            </a:extLst>
          </p:cNvPr>
          <p:cNvSpPr txBox="1">
            <a:spLocks/>
          </p:cNvSpPr>
          <p:nvPr/>
        </p:nvSpPr>
        <p:spPr>
          <a:xfrm>
            <a:off x="226476" y="2084843"/>
            <a:ext cx="2084181" cy="3156125"/>
          </a:xfrm>
          <a:prstGeom prst="roundRect">
            <a:avLst>
              <a:gd name="adj" fmla="val 7994"/>
            </a:avLst>
          </a:prstGeom>
          <a:solidFill>
            <a:schemeClr val="tx2"/>
          </a:solidFill>
        </p:spPr>
        <p:txBody>
          <a:bodyPr vert="horz" wrap="square" lIns="102870" tIns="102870" rIns="102870" bIns="102870" numCol="1" spcCol="0" rtlCol="0" anchor="b"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lnSpc>
                <a:spcPct val="100000"/>
              </a:lnSpc>
              <a:spcAft>
                <a:spcPts val="900"/>
              </a:spcAft>
            </a:pPr>
            <a:r>
              <a:rPr lang="en-US" sz="1500" dirty="0">
                <a:solidFill>
                  <a:schemeClr val="accent4"/>
                </a:solidFill>
              </a:rPr>
              <a:t>Primary Care</a:t>
            </a:r>
          </a:p>
          <a:p>
            <a:pPr algn="ctr"/>
            <a:endParaRPr lang="en-US" sz="900" b="1" dirty="0">
              <a:latin typeface="+mn-lt"/>
            </a:endParaRPr>
          </a:p>
          <a:p>
            <a:pPr algn="ctr"/>
            <a:r>
              <a:rPr lang="en-US" sz="900" b="1" dirty="0">
                <a:latin typeface="+mn-lt"/>
              </a:rPr>
              <a:t>Free when used for preventive care!</a:t>
            </a:r>
          </a:p>
          <a:p>
            <a:pPr algn="ctr"/>
            <a:endParaRPr lang="en-US" sz="900" b="1" dirty="0">
              <a:latin typeface="+mn-lt"/>
            </a:endParaRPr>
          </a:p>
          <a:p>
            <a:pPr algn="ctr"/>
            <a:r>
              <a:rPr lang="en-US" sz="900" b="1" dirty="0">
                <a:latin typeface="+mn-lt"/>
              </a:rPr>
              <a:t>Generally scheduled as an annual visit</a:t>
            </a:r>
          </a:p>
          <a:p>
            <a:pPr algn="ctr"/>
            <a:endParaRPr lang="en-US" sz="900" b="1" dirty="0">
              <a:latin typeface="+mn-lt"/>
            </a:endParaRPr>
          </a:p>
          <a:p>
            <a:pPr algn="ctr"/>
            <a:r>
              <a:rPr lang="en-US" sz="900" b="1" dirty="0">
                <a:latin typeface="+mn-lt"/>
              </a:rPr>
              <a:t>See your PCP to be referred to specialists</a:t>
            </a:r>
          </a:p>
          <a:p>
            <a:pPr algn="ctr"/>
            <a:endParaRPr lang="en-US" sz="900" b="1" dirty="0">
              <a:latin typeface="+mn-lt"/>
            </a:endParaRPr>
          </a:p>
        </p:txBody>
      </p:sp>
      <p:pic>
        <p:nvPicPr>
          <p:cNvPr id="19" name="Picture 18">
            <a:extLst>
              <a:ext uri="{FF2B5EF4-FFF2-40B4-BE49-F238E27FC236}">
                <a16:creationId xmlns:a16="http://schemas.microsoft.com/office/drawing/2014/main" id="{D226DCCF-BE8A-9646-32E2-44087AE1AE78}"/>
              </a:ext>
            </a:extLst>
          </p:cNvPr>
          <p:cNvPicPr>
            <a:picLocks noChangeAspect="1"/>
          </p:cNvPicPr>
          <p:nvPr/>
        </p:nvPicPr>
        <p:blipFill>
          <a:blip r:embed="rId6"/>
          <a:stretch>
            <a:fillRect/>
          </a:stretch>
        </p:blipFill>
        <p:spPr>
          <a:xfrm>
            <a:off x="754217" y="2306235"/>
            <a:ext cx="1028700" cy="1028700"/>
          </a:xfrm>
          <a:prstGeom prst="rect">
            <a:avLst/>
          </a:prstGeom>
        </p:spPr>
      </p:pic>
      <p:sp>
        <p:nvSpPr>
          <p:cNvPr id="4" name="Title 3">
            <a:extLst>
              <a:ext uri="{FF2B5EF4-FFF2-40B4-BE49-F238E27FC236}">
                <a16:creationId xmlns:a16="http://schemas.microsoft.com/office/drawing/2014/main" id="{D4CB07D4-BA59-D77D-0041-6E3FE1623117}"/>
              </a:ext>
            </a:extLst>
          </p:cNvPr>
          <p:cNvSpPr>
            <a:spLocks noGrp="1"/>
          </p:cNvSpPr>
          <p:nvPr>
            <p:ph type="title"/>
          </p:nvPr>
        </p:nvSpPr>
        <p:spPr>
          <a:xfrm>
            <a:off x="289232" y="455182"/>
            <a:ext cx="5943600" cy="822960"/>
          </a:xfrm>
        </p:spPr>
        <p:txBody>
          <a:bodyPr/>
          <a:lstStyle/>
          <a:p>
            <a:r>
              <a:rPr lang="en-US" dirty="0"/>
              <a:t>Where to Go for Care</a:t>
            </a:r>
          </a:p>
        </p:txBody>
      </p:sp>
    </p:spTree>
    <p:extLst>
      <p:ext uri="{BB962C8B-B14F-4D97-AF65-F5344CB8AC3E}">
        <p14:creationId xmlns:p14="http://schemas.microsoft.com/office/powerpoint/2010/main" val="69204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640B5AB5-AA51-39E8-7BD5-D069E3CA5AFF}"/>
              </a:ext>
            </a:extLst>
          </p:cNvPr>
          <p:cNvSpPr txBox="1">
            <a:spLocks/>
          </p:cNvSpPr>
          <p:nvPr/>
        </p:nvSpPr>
        <p:spPr>
          <a:xfrm>
            <a:off x="380109" y="1336521"/>
            <a:ext cx="5439128" cy="788847"/>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400" b="1" kern="1200" baseline="0">
                <a:solidFill>
                  <a:schemeClr val="accent6"/>
                </a:solidFill>
                <a:latin typeface="+mn-lt"/>
                <a:ea typeface="+mn-ea"/>
                <a:cs typeface="+mn-cs"/>
              </a:defRPr>
            </a:lvl1pPr>
            <a:lvl2pPr marL="0" indent="0" algn="l" defTabSz="914400" rtl="0" eaLnBrk="1" latinLnBrk="0" hangingPunct="1">
              <a:lnSpc>
                <a:spcPct val="100000"/>
              </a:lnSpc>
              <a:spcBef>
                <a:spcPts val="1200"/>
              </a:spcBef>
              <a:spcAft>
                <a:spcPts val="600"/>
              </a:spcAft>
              <a:buFont typeface="Arial" panose="020B0604020202020204" pitchFamily="34" charset="0"/>
              <a:buNone/>
              <a:defRPr sz="1400" kern="1200" baseline="0">
                <a:solidFill>
                  <a:schemeClr val="accent6"/>
                </a:solidFill>
                <a:latin typeface="+mn-lt"/>
                <a:ea typeface="+mn-ea"/>
                <a:cs typeface="+mn-cs"/>
              </a:defRPr>
            </a:lvl2pPr>
            <a:lvl3pPr marL="268288" indent="-268288"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400" kern="1200" baseline="0">
                <a:solidFill>
                  <a:schemeClr val="accent6"/>
                </a:solidFill>
                <a:latin typeface="+mn-lt"/>
                <a:ea typeface="+mn-ea"/>
                <a:cs typeface="+mn-cs"/>
              </a:defRPr>
            </a:lvl3pPr>
            <a:lvl4pPr marL="268288" indent="-268288" algn="l" defTabSz="914400" rtl="0" eaLnBrk="1" latinLnBrk="0" hangingPunct="1">
              <a:lnSpc>
                <a:spcPct val="100000"/>
              </a:lnSpc>
              <a:spcBef>
                <a:spcPts val="600"/>
              </a:spcBef>
              <a:buClr>
                <a:schemeClr val="accent2"/>
              </a:buClr>
              <a:buFont typeface="+mj-lt"/>
              <a:buAutoNum type="arabicPeriod"/>
              <a:defRPr sz="1400" kern="1200" baseline="0">
                <a:solidFill>
                  <a:schemeClr val="accent6"/>
                </a:solidFill>
                <a:latin typeface="+mn-lt"/>
                <a:ea typeface="+mn-ea"/>
                <a:cs typeface="+mn-cs"/>
              </a:defRPr>
            </a:lvl4pPr>
            <a:lvl5pPr marL="534988" indent="-266700" algn="l" defTabSz="914400" rtl="0" eaLnBrk="1" latinLnBrk="0" hangingPunct="1">
              <a:lnSpc>
                <a:spcPct val="100000"/>
              </a:lnSpc>
              <a:spcBef>
                <a:spcPts val="500"/>
              </a:spcBef>
              <a:buClr>
                <a:schemeClr val="accent2"/>
              </a:buClr>
              <a:buFont typeface="Lato" panose="020F0502020204030203" pitchFamily="34" charset="0"/>
              <a:buChar char="−"/>
              <a:defRPr sz="1400" kern="1200" baseline="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666666"/>
                </a:solidFill>
                <a:effectLst/>
                <a:uLnTx/>
                <a:uFillTx/>
                <a:latin typeface="Lato (Body)"/>
                <a:ea typeface="+mn-ea"/>
                <a:cs typeface="+mn-cs"/>
              </a:rPr>
              <a:t>You’re enrolled in a single coverage health plan and need to seek care. </a:t>
            </a:r>
          </a:p>
        </p:txBody>
      </p:sp>
      <p:sp>
        <p:nvSpPr>
          <p:cNvPr id="12" name="Content Placeholder 4">
            <a:extLst>
              <a:ext uri="{FF2B5EF4-FFF2-40B4-BE49-F238E27FC236}">
                <a16:creationId xmlns:a16="http://schemas.microsoft.com/office/drawing/2014/main" id="{9BE0D7C4-BBB5-0D02-970F-74C75A57C282}"/>
              </a:ext>
            </a:extLst>
          </p:cNvPr>
          <p:cNvSpPr txBox="1">
            <a:spLocks/>
          </p:cNvSpPr>
          <p:nvPr/>
        </p:nvSpPr>
        <p:spPr>
          <a:xfrm>
            <a:off x="380109" y="2058295"/>
            <a:ext cx="6613881" cy="248080"/>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spcAft>
                <a:spcPts val="600"/>
              </a:spcAft>
              <a:buFont typeface="Arial" panose="020B0604020202020204" pitchFamily="34" charset="0"/>
              <a:buNone/>
              <a:defRPr sz="1400" b="1" kern="1200" baseline="0">
                <a:solidFill>
                  <a:schemeClr val="accent6"/>
                </a:solidFill>
                <a:latin typeface="+mn-lt"/>
                <a:ea typeface="+mn-ea"/>
                <a:cs typeface="+mn-cs"/>
              </a:defRPr>
            </a:lvl1pPr>
            <a:lvl2pPr marL="0" indent="0" algn="l" defTabSz="914400" rtl="0" eaLnBrk="1" latinLnBrk="0" hangingPunct="1">
              <a:lnSpc>
                <a:spcPct val="100000"/>
              </a:lnSpc>
              <a:spcBef>
                <a:spcPts val="1200"/>
              </a:spcBef>
              <a:spcAft>
                <a:spcPts val="600"/>
              </a:spcAft>
              <a:buFont typeface="Arial" panose="020B0604020202020204" pitchFamily="34" charset="0"/>
              <a:buNone/>
              <a:defRPr sz="1400" kern="1200" baseline="0">
                <a:solidFill>
                  <a:schemeClr val="accent6"/>
                </a:solidFill>
                <a:latin typeface="+mn-lt"/>
                <a:ea typeface="+mn-ea"/>
                <a:cs typeface="+mn-cs"/>
              </a:defRPr>
            </a:lvl2pPr>
            <a:lvl3pPr marL="268288" indent="-268288"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400" kern="1200" baseline="0">
                <a:solidFill>
                  <a:schemeClr val="accent6"/>
                </a:solidFill>
                <a:latin typeface="+mn-lt"/>
                <a:ea typeface="+mn-ea"/>
                <a:cs typeface="+mn-cs"/>
              </a:defRPr>
            </a:lvl3pPr>
            <a:lvl4pPr marL="268288" indent="-268288" algn="l" defTabSz="914400" rtl="0" eaLnBrk="1" latinLnBrk="0" hangingPunct="1">
              <a:lnSpc>
                <a:spcPct val="100000"/>
              </a:lnSpc>
              <a:spcBef>
                <a:spcPts val="600"/>
              </a:spcBef>
              <a:buClr>
                <a:schemeClr val="accent2"/>
              </a:buClr>
              <a:buFont typeface="+mj-lt"/>
              <a:buAutoNum type="arabicPeriod"/>
              <a:defRPr sz="1400" kern="1200" baseline="0">
                <a:solidFill>
                  <a:schemeClr val="accent6"/>
                </a:solidFill>
                <a:latin typeface="+mn-lt"/>
                <a:ea typeface="+mn-ea"/>
                <a:cs typeface="+mn-cs"/>
              </a:defRPr>
            </a:lvl4pPr>
            <a:lvl5pPr marL="534988" indent="-266700" algn="l" defTabSz="914400" rtl="0" eaLnBrk="1" latinLnBrk="0" hangingPunct="1">
              <a:lnSpc>
                <a:spcPct val="100000"/>
              </a:lnSpc>
              <a:spcBef>
                <a:spcPts val="500"/>
              </a:spcBef>
              <a:buClr>
                <a:schemeClr val="accent2"/>
              </a:buClr>
              <a:buFont typeface="Lato" panose="020F0502020204030203" pitchFamily="34" charset="0"/>
              <a:buChar char="−"/>
              <a:defRPr sz="1400" kern="1200" baseline="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2562FE"/>
                </a:solidFill>
                <a:effectLst/>
                <a:uLnTx/>
                <a:uFillTx/>
                <a:latin typeface="Lato (Body)"/>
                <a:ea typeface="+mn-ea"/>
                <a:cs typeface="+mn-cs"/>
              </a:rPr>
              <a:t>View your potential care costs to understand how they differ. </a:t>
            </a:r>
            <a:endParaRPr kumimoji="0" lang="en-US" sz="1400" b="1" i="0" u="none" strike="noStrike" kern="1200" cap="none" spc="0" normalizeH="0" baseline="0" noProof="0" dirty="0">
              <a:ln>
                <a:noFill/>
              </a:ln>
              <a:solidFill>
                <a:srgbClr val="2562FE"/>
              </a:solidFill>
              <a:effectLst/>
              <a:uLnTx/>
              <a:uFillTx/>
              <a:latin typeface="Lato (Body)"/>
              <a:ea typeface="+mn-ea"/>
              <a:cs typeface="+mn-cs"/>
            </a:endParaRP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666666"/>
              </a:solidFill>
              <a:effectLst/>
              <a:uLnTx/>
              <a:uFillTx/>
              <a:latin typeface="Lato (Body)"/>
              <a:ea typeface="+mn-ea"/>
              <a:cs typeface="+mn-cs"/>
            </a:endParaRPr>
          </a:p>
        </p:txBody>
      </p:sp>
      <p:sp>
        <p:nvSpPr>
          <p:cNvPr id="13" name="Rectangle: Rounded Corners 117">
            <a:extLst>
              <a:ext uri="{FF2B5EF4-FFF2-40B4-BE49-F238E27FC236}">
                <a16:creationId xmlns:a16="http://schemas.microsoft.com/office/drawing/2014/main" id="{7BA70BEE-B547-65FC-5EB4-5F3E28097DBF}"/>
              </a:ext>
            </a:extLst>
          </p:cNvPr>
          <p:cNvSpPr/>
          <p:nvPr/>
        </p:nvSpPr>
        <p:spPr>
          <a:xfrm>
            <a:off x="466370" y="3064790"/>
            <a:ext cx="4361269" cy="2686229"/>
          </a:xfrm>
          <a:prstGeom prst="roundRect">
            <a:avLst>
              <a:gd name="adj" fmla="val 4265"/>
            </a:avLst>
          </a:prstGeom>
          <a:solidFill>
            <a:srgbClr val="666666">
              <a:alpha val="5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Lato (Body)"/>
              <a:ea typeface="+mn-ea"/>
              <a:cs typeface="+mn-cs"/>
            </a:endParaRPr>
          </a:p>
        </p:txBody>
      </p:sp>
      <p:graphicFrame>
        <p:nvGraphicFramePr>
          <p:cNvPr id="14" name="Table 12">
            <a:extLst>
              <a:ext uri="{FF2B5EF4-FFF2-40B4-BE49-F238E27FC236}">
                <a16:creationId xmlns:a16="http://schemas.microsoft.com/office/drawing/2014/main" id="{87542E0F-7BEC-42BB-5DEC-1B411C3FA3E6}"/>
              </a:ext>
            </a:extLst>
          </p:cNvPr>
          <p:cNvGraphicFramePr>
            <a:graphicFrameLocks/>
          </p:cNvGraphicFramePr>
          <p:nvPr>
            <p:extLst>
              <p:ext uri="{D42A27DB-BD31-4B8C-83A1-F6EECF244321}">
                <p14:modId xmlns:p14="http://schemas.microsoft.com/office/powerpoint/2010/main" val="211272945"/>
              </p:ext>
            </p:extLst>
          </p:nvPr>
        </p:nvGraphicFramePr>
        <p:xfrm>
          <a:off x="621024" y="3222995"/>
          <a:ext cx="4091297" cy="2509520"/>
        </p:xfrm>
        <a:graphic>
          <a:graphicData uri="http://schemas.openxmlformats.org/drawingml/2006/table">
            <a:tbl>
              <a:tblPr/>
              <a:tblGrid>
                <a:gridCol w="1965949">
                  <a:extLst>
                    <a:ext uri="{9D8B030D-6E8A-4147-A177-3AD203B41FA5}">
                      <a16:colId xmlns:a16="http://schemas.microsoft.com/office/drawing/2014/main" val="2547252559"/>
                    </a:ext>
                  </a:extLst>
                </a:gridCol>
                <a:gridCol w="1062674">
                  <a:extLst>
                    <a:ext uri="{9D8B030D-6E8A-4147-A177-3AD203B41FA5}">
                      <a16:colId xmlns:a16="http://schemas.microsoft.com/office/drawing/2014/main" val="2869338484"/>
                    </a:ext>
                  </a:extLst>
                </a:gridCol>
                <a:gridCol w="1062674">
                  <a:extLst>
                    <a:ext uri="{9D8B030D-6E8A-4147-A177-3AD203B41FA5}">
                      <a16:colId xmlns:a16="http://schemas.microsoft.com/office/drawing/2014/main" val="3018558337"/>
                    </a:ext>
                  </a:extLst>
                </a:gridCol>
              </a:tblGrid>
              <a:tr h="317498">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endParaRPr lang="en-US" sz="800" dirty="0">
                        <a:solidFill>
                          <a:schemeClr val="bg1"/>
                        </a:solidFill>
                      </a:endParaRPr>
                    </a:p>
                  </a:txBody>
                  <a:tcPr marL="45711" marR="45711" anchor="ctr">
                    <a:lnL w="12700" cmpd="sng">
                      <a:noFill/>
                    </a:lnL>
                    <a:lnR w="3175" cap="flat" cmpd="sng" algn="ctr">
                      <a:noFill/>
                      <a:prstDash val="solid"/>
                      <a:round/>
                      <a:headEnd type="none" w="med" len="med"/>
                      <a:tailEnd type="none" w="med" len="med"/>
                    </a:lnR>
                    <a:lnT w="12700" cmpd="sng">
                      <a:noFill/>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GB" sz="1200" b="1" dirty="0">
                          <a:solidFill>
                            <a:schemeClr val="bg1"/>
                          </a:solidFill>
                          <a:latin typeface="+mj-lt"/>
                        </a:rPr>
                        <a:t>Actual Charges</a:t>
                      </a:r>
                      <a:endParaRPr lang="en-US" sz="1200" b="1" dirty="0">
                        <a:solidFill>
                          <a:schemeClr val="bg1"/>
                        </a:solidFill>
                        <a:latin typeface="+mj-lt"/>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solidFill>
                      <a:srgbClr val="472B7B"/>
                    </a:solid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j-lt"/>
                          <a:ea typeface="+mn-ea"/>
                          <a:cs typeface="+mn-cs"/>
                        </a:rPr>
                        <a:t>Your Charges</a:t>
                      </a:r>
                      <a:endParaRPr kumimoji="0" lang="en-US" sz="1200" b="1" i="0" u="none" strike="noStrike" kern="1200" cap="none" spc="0" normalizeH="0" baseline="0" noProof="0" dirty="0">
                        <a:ln>
                          <a:noFill/>
                        </a:ln>
                        <a:solidFill>
                          <a:schemeClr val="bg1"/>
                        </a:solidFill>
                        <a:effectLst/>
                        <a:uLnTx/>
                        <a:uFillTx/>
                        <a:latin typeface="+mj-lt"/>
                        <a:ea typeface="+mn-ea"/>
                        <a:cs typeface="+mn-cs"/>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solidFill>
                      <a:srgbClr val="472B7B"/>
                    </a:solidFill>
                  </a:tcPr>
                </a:tc>
                <a:extLst>
                  <a:ext uri="{0D108BD9-81ED-4DB2-BD59-A6C34878D82A}">
                    <a16:rowId xmlns:a16="http://schemas.microsoft.com/office/drawing/2014/main" val="1323632698"/>
                  </a:ext>
                </a:extLst>
              </a:tr>
              <a:tr h="406400">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l"/>
                      <a:r>
                        <a:rPr lang="en-GB" sz="1100" b="1" dirty="0">
                          <a:solidFill>
                            <a:schemeClr val="accent6"/>
                          </a:solidFill>
                          <a:latin typeface="+mn-lt"/>
                        </a:rPr>
                        <a:t>PCP</a:t>
                      </a:r>
                      <a:endParaRPr lang="en-US" sz="1100" b="1" dirty="0">
                        <a:solidFill>
                          <a:schemeClr val="accent6"/>
                        </a:solidFill>
                        <a:latin typeface="+mn-lt"/>
                      </a:endParaRPr>
                    </a:p>
                  </a:txBody>
                  <a:tcPr marL="45711" marR="45711" anchor="ctr">
                    <a:lnL w="12700" cmpd="sng">
                      <a:noFill/>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US" sz="1100" dirty="0">
                          <a:solidFill>
                            <a:schemeClr val="accent6"/>
                          </a:solidFill>
                        </a:rPr>
                        <a:t>$207</a:t>
                      </a: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GB" sz="1100" dirty="0">
                          <a:solidFill>
                            <a:schemeClr val="accent6"/>
                          </a:solidFill>
                        </a:rPr>
                        <a:t>$10</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09749"/>
                  </a:ext>
                </a:extLst>
              </a:tr>
              <a:tr h="406400">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mn-lt"/>
                          <a:ea typeface="+mn-ea"/>
                          <a:cs typeface="+mn-cs"/>
                        </a:rPr>
                        <a:t>Non-PCP</a:t>
                      </a:r>
                      <a:endParaRPr kumimoji="0" lang="en-US" sz="1100" b="1" i="0" u="none" strike="noStrike" kern="1200" cap="none" spc="0" normalizeH="0" baseline="0" noProof="0" dirty="0">
                        <a:ln>
                          <a:noFill/>
                        </a:ln>
                        <a:solidFill>
                          <a:schemeClr val="accent6"/>
                        </a:solidFill>
                        <a:effectLst/>
                        <a:uLnTx/>
                        <a:uFillTx/>
                        <a:latin typeface="+mn-lt"/>
                        <a:ea typeface="+mn-ea"/>
                        <a:cs typeface="+mn-cs"/>
                      </a:endParaRPr>
                    </a:p>
                  </a:txBody>
                  <a:tcPr marL="45711" marR="45711" anchor="ctr">
                    <a:lnL w="12700" cmpd="sng">
                      <a:noFill/>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GB" sz="1100" dirty="0">
                          <a:solidFill>
                            <a:schemeClr val="accent6"/>
                          </a:solidFill>
                        </a:rPr>
                        <a:t>$285</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GB" sz="1100" dirty="0">
                          <a:solidFill>
                            <a:schemeClr val="accent6"/>
                          </a:solidFill>
                        </a:rPr>
                        <a:t>$10</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9407522"/>
                  </a:ext>
                </a:extLst>
              </a:tr>
              <a:tr h="406400">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mn-lt"/>
                          <a:ea typeface="+mn-ea"/>
                          <a:cs typeface="+mn-cs"/>
                        </a:rPr>
                        <a:t>Emergency Room</a:t>
                      </a:r>
                      <a:endParaRPr kumimoji="0" lang="en-US" sz="1100" b="1" i="0" u="none" strike="noStrike" kern="1200" cap="none" spc="0" normalizeH="0" baseline="0" noProof="0" dirty="0">
                        <a:ln>
                          <a:noFill/>
                        </a:ln>
                        <a:solidFill>
                          <a:schemeClr val="accent6"/>
                        </a:solidFill>
                        <a:effectLst/>
                        <a:uLnTx/>
                        <a:uFillTx/>
                        <a:latin typeface="+mn-lt"/>
                        <a:ea typeface="+mn-ea"/>
                        <a:cs typeface="+mn-cs"/>
                      </a:endParaRPr>
                    </a:p>
                  </a:txBody>
                  <a:tcPr marL="45711" marR="45711" anchor="ctr">
                    <a:lnL w="12700" cmpd="sng">
                      <a:noFill/>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GB" sz="1100" dirty="0">
                          <a:solidFill>
                            <a:schemeClr val="accent6"/>
                          </a:solidFill>
                        </a:rPr>
                        <a:t>$1,326</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solidFill>
                        </a:rPr>
                        <a:t>Deductible + Coins.</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961074"/>
                  </a:ext>
                </a:extLst>
              </a:tr>
              <a:tr h="406400">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mn-lt"/>
                          <a:ea typeface="+mn-ea"/>
                          <a:cs typeface="+mn-cs"/>
                        </a:rPr>
                        <a:t>Urgent Care</a:t>
                      </a:r>
                      <a:endParaRPr kumimoji="0" lang="en-US" sz="1100" b="1" i="0" u="none" strike="noStrike" kern="1200" cap="none" spc="0" normalizeH="0" baseline="0" noProof="0" dirty="0">
                        <a:ln>
                          <a:noFill/>
                        </a:ln>
                        <a:solidFill>
                          <a:schemeClr val="accent6"/>
                        </a:solidFill>
                        <a:effectLst/>
                        <a:uLnTx/>
                        <a:uFillTx/>
                        <a:latin typeface="+mn-lt"/>
                        <a:ea typeface="+mn-ea"/>
                        <a:cs typeface="+mn-cs"/>
                      </a:endParaRPr>
                    </a:p>
                  </a:txBody>
                  <a:tcPr marL="45711" marR="45711" anchor="ctr">
                    <a:lnL w="12700" cmpd="sng">
                      <a:noFill/>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GB" sz="1100" dirty="0">
                          <a:solidFill>
                            <a:schemeClr val="accent6"/>
                          </a:solidFill>
                        </a:rPr>
                        <a:t>$193</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solidFill>
                        </a:rPr>
                        <a:t>$10</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3175" cap="flat" cmpd="sng" algn="ctr">
                      <a:solidFill>
                        <a:srgbClr val="666666">
                          <a:alpha val="50196"/>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412262"/>
                  </a:ext>
                </a:extLst>
              </a:tr>
              <a:tr h="406400">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schemeClr val="accent6"/>
                          </a:solidFill>
                          <a:effectLst/>
                          <a:uLnTx/>
                          <a:uFillTx/>
                          <a:latin typeface="+mn-lt"/>
                          <a:ea typeface="+mn-ea"/>
                          <a:cs typeface="+mn-cs"/>
                        </a:rPr>
                        <a:t>TeleHealth</a:t>
                      </a:r>
                      <a:endParaRPr kumimoji="0" lang="en-US" sz="1100" b="1" i="0" u="none" strike="noStrike" kern="1200" cap="none" spc="0" normalizeH="0" baseline="0" noProof="0" dirty="0">
                        <a:ln>
                          <a:noFill/>
                        </a:ln>
                        <a:solidFill>
                          <a:schemeClr val="accent6"/>
                        </a:solidFill>
                        <a:effectLst/>
                        <a:uLnTx/>
                        <a:uFillTx/>
                        <a:latin typeface="+mn-lt"/>
                        <a:ea typeface="+mn-ea"/>
                        <a:cs typeface="+mn-cs"/>
                      </a:endParaRPr>
                    </a:p>
                  </a:txBody>
                  <a:tcPr marL="45711" marR="45711" anchor="ctr">
                    <a:lnL w="12700" cmpd="sng">
                      <a:noFill/>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algn="ctr"/>
                      <a:r>
                        <a:rPr lang="en-US" sz="1100" dirty="0">
                          <a:solidFill>
                            <a:schemeClr val="accent6"/>
                          </a:solidFill>
                        </a:rPr>
                        <a:t>$64</a:t>
                      </a: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Body)"/>
                        </a:defRPr>
                      </a:lvl1pPr>
                      <a:lvl2pPr marL="457200" algn="l" defTabSz="914400" rtl="0" eaLnBrk="1" latinLnBrk="0" hangingPunct="1">
                        <a:defRPr sz="1800" kern="1200">
                          <a:solidFill>
                            <a:schemeClr val="dk1"/>
                          </a:solidFill>
                          <a:latin typeface="Lato (Body)"/>
                        </a:defRPr>
                      </a:lvl2pPr>
                      <a:lvl3pPr marL="914400" algn="l" defTabSz="914400" rtl="0" eaLnBrk="1" latinLnBrk="0" hangingPunct="1">
                        <a:defRPr sz="1800" kern="1200">
                          <a:solidFill>
                            <a:schemeClr val="dk1"/>
                          </a:solidFill>
                          <a:latin typeface="Lato (Body)"/>
                        </a:defRPr>
                      </a:lvl3pPr>
                      <a:lvl4pPr marL="1371600" algn="l" defTabSz="914400" rtl="0" eaLnBrk="1" latinLnBrk="0" hangingPunct="1">
                        <a:defRPr sz="1800" kern="1200">
                          <a:solidFill>
                            <a:schemeClr val="dk1"/>
                          </a:solidFill>
                          <a:latin typeface="Lato (Body)"/>
                        </a:defRPr>
                      </a:lvl4pPr>
                      <a:lvl5pPr marL="1828800" algn="l" defTabSz="914400" rtl="0" eaLnBrk="1" latinLnBrk="0" hangingPunct="1">
                        <a:defRPr sz="1800" kern="1200">
                          <a:solidFill>
                            <a:schemeClr val="dk1"/>
                          </a:solidFill>
                          <a:latin typeface="Lato (Body)"/>
                        </a:defRPr>
                      </a:lvl5pPr>
                      <a:lvl6pPr marL="2286000" algn="l" defTabSz="914400" rtl="0" eaLnBrk="1" latinLnBrk="0" hangingPunct="1">
                        <a:defRPr sz="1800" kern="1200">
                          <a:solidFill>
                            <a:schemeClr val="dk1"/>
                          </a:solidFill>
                          <a:latin typeface="Lato (Body)"/>
                        </a:defRPr>
                      </a:lvl6pPr>
                      <a:lvl7pPr marL="2743200" algn="l" defTabSz="914400" rtl="0" eaLnBrk="1" latinLnBrk="0" hangingPunct="1">
                        <a:defRPr sz="1800" kern="1200">
                          <a:solidFill>
                            <a:schemeClr val="dk1"/>
                          </a:solidFill>
                          <a:latin typeface="Lato (Body)"/>
                        </a:defRPr>
                      </a:lvl7pPr>
                      <a:lvl8pPr marL="3200400" algn="l" defTabSz="914400" rtl="0" eaLnBrk="1" latinLnBrk="0" hangingPunct="1">
                        <a:defRPr sz="1800" kern="1200">
                          <a:solidFill>
                            <a:schemeClr val="dk1"/>
                          </a:solidFill>
                          <a:latin typeface="Lato (Body)"/>
                        </a:defRPr>
                      </a:lvl8pPr>
                      <a:lvl9pPr marL="3657600" algn="l" defTabSz="914400" rtl="0" eaLnBrk="1" latinLnBrk="0" hangingPunct="1">
                        <a:defRPr sz="1800" kern="1200">
                          <a:solidFill>
                            <a:schemeClr val="dk1"/>
                          </a:solidFill>
                          <a:latin typeface="Lato (Body)"/>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solidFill>
                        </a:rPr>
                        <a:t>$0</a:t>
                      </a:r>
                      <a:endParaRPr lang="en-US" sz="1100" dirty="0">
                        <a:solidFill>
                          <a:schemeClr val="accent6"/>
                        </a:solidFill>
                      </a:endParaRPr>
                    </a:p>
                  </a:txBody>
                  <a:tcPr marL="45711" marR="4571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6666">
                          <a:alpha val="50196"/>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949991"/>
                  </a:ext>
                </a:extLst>
              </a:tr>
            </a:tbl>
          </a:graphicData>
        </a:graphic>
      </p:graphicFrame>
      <p:sp>
        <p:nvSpPr>
          <p:cNvPr id="15" name="Freeform: Shape 18">
            <a:extLst>
              <a:ext uri="{FF2B5EF4-FFF2-40B4-BE49-F238E27FC236}">
                <a16:creationId xmlns:a16="http://schemas.microsoft.com/office/drawing/2014/main" id="{8A08D898-660F-9488-DF7D-8BEFB9E16AE9}"/>
              </a:ext>
            </a:extLst>
          </p:cNvPr>
          <p:cNvSpPr/>
          <p:nvPr/>
        </p:nvSpPr>
        <p:spPr>
          <a:xfrm rot="10800000">
            <a:off x="4827639" y="4333540"/>
            <a:ext cx="377370" cy="1066682"/>
          </a:xfrm>
          <a:custGeom>
            <a:avLst/>
            <a:gdLst>
              <a:gd name="connsiteX0" fmla="*/ 377370 w 377370"/>
              <a:gd name="connsiteY0" fmla="*/ 0 h 1066682"/>
              <a:gd name="connsiteX1" fmla="*/ 377370 w 377370"/>
              <a:gd name="connsiteY1" fmla="*/ 1066682 h 1066682"/>
              <a:gd name="connsiteX2" fmla="*/ 347344 w 377370"/>
              <a:gd name="connsiteY2" fmla="*/ 1057361 h 1066682"/>
              <a:gd name="connsiteX3" fmla="*/ 0 w 377370"/>
              <a:gd name="connsiteY3" fmla="*/ 533341 h 1066682"/>
              <a:gd name="connsiteX4" fmla="*/ 347344 w 377370"/>
              <a:gd name="connsiteY4" fmla="*/ 9321 h 1066682"/>
              <a:gd name="connsiteX5" fmla="*/ 377370 w 377370"/>
              <a:gd name="connsiteY5" fmla="*/ 0 h 106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70" h="1066682">
                <a:moveTo>
                  <a:pt x="377370" y="0"/>
                </a:moveTo>
                <a:lnTo>
                  <a:pt x="377370" y="1066682"/>
                </a:lnTo>
                <a:lnTo>
                  <a:pt x="347344" y="1057361"/>
                </a:lnTo>
                <a:cubicBezTo>
                  <a:pt x="143224" y="971026"/>
                  <a:pt x="0" y="768909"/>
                  <a:pt x="0" y="533341"/>
                </a:cubicBezTo>
                <a:cubicBezTo>
                  <a:pt x="0" y="297773"/>
                  <a:pt x="143224" y="95656"/>
                  <a:pt x="347344" y="9321"/>
                </a:cubicBezTo>
                <a:lnTo>
                  <a:pt x="377370" y="0"/>
                </a:lnTo>
                <a:close/>
              </a:path>
            </a:pathLst>
          </a:custGeom>
          <a:solidFill>
            <a:srgbClr val="256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Lato (Body)"/>
              <a:ea typeface="+mn-ea"/>
              <a:cs typeface="+mn-cs"/>
            </a:endParaRPr>
          </a:p>
        </p:txBody>
      </p:sp>
      <p:sp>
        <p:nvSpPr>
          <p:cNvPr id="16" name="Oval 15">
            <a:extLst>
              <a:ext uri="{FF2B5EF4-FFF2-40B4-BE49-F238E27FC236}">
                <a16:creationId xmlns:a16="http://schemas.microsoft.com/office/drawing/2014/main" id="{BDED6329-10FA-9DDA-9CE8-92D5269E62E9}"/>
              </a:ext>
            </a:extLst>
          </p:cNvPr>
          <p:cNvSpPr/>
          <p:nvPr/>
        </p:nvSpPr>
        <p:spPr>
          <a:xfrm>
            <a:off x="7181008" y="945791"/>
            <a:ext cx="1499729" cy="1499729"/>
          </a:xfrm>
          <a:prstGeom prst="ellipse">
            <a:avLst/>
          </a:prstGeom>
          <a:solidFill>
            <a:srgbClr val="33BF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Lato (Body)"/>
              <a:ea typeface="+mn-ea"/>
              <a:cs typeface="+mn-cs"/>
            </a:endParaRPr>
          </a:p>
        </p:txBody>
      </p:sp>
      <p:sp>
        <p:nvSpPr>
          <p:cNvPr id="3" name="Title 2">
            <a:extLst>
              <a:ext uri="{FF2B5EF4-FFF2-40B4-BE49-F238E27FC236}">
                <a16:creationId xmlns:a16="http://schemas.microsoft.com/office/drawing/2014/main" id="{D8084A46-7A34-F8B5-E557-6E19D3A756BD}"/>
              </a:ext>
            </a:extLst>
          </p:cNvPr>
          <p:cNvSpPr>
            <a:spLocks noGrp="1"/>
          </p:cNvSpPr>
          <p:nvPr>
            <p:ph type="title"/>
          </p:nvPr>
        </p:nvSpPr>
        <p:spPr/>
        <p:txBody>
          <a:bodyPr/>
          <a:lstStyle/>
          <a:p>
            <a:r>
              <a:rPr lang="en-US" dirty="0">
                <a:solidFill>
                  <a:schemeClr val="tx1"/>
                </a:solidFill>
              </a:rPr>
              <a:t>A Look Into Healthcare Costs</a:t>
            </a:r>
          </a:p>
        </p:txBody>
      </p:sp>
    </p:spTree>
    <p:extLst>
      <p:ext uri="{BB962C8B-B14F-4D97-AF65-F5344CB8AC3E}">
        <p14:creationId xmlns:p14="http://schemas.microsoft.com/office/powerpoint/2010/main" val="23671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89E2-A618-C24A-3B7D-7DBFB81720BF}"/>
              </a:ext>
            </a:extLst>
          </p:cNvPr>
          <p:cNvSpPr>
            <a:spLocks noGrp="1"/>
          </p:cNvSpPr>
          <p:nvPr>
            <p:ph type="title"/>
          </p:nvPr>
        </p:nvSpPr>
        <p:spPr/>
        <p:txBody>
          <a:bodyPr/>
          <a:lstStyle/>
          <a:p>
            <a:r>
              <a:rPr lang="en-US" dirty="0"/>
              <a:t>Think Virtual Care First </a:t>
            </a:r>
          </a:p>
        </p:txBody>
      </p:sp>
      <p:sp>
        <p:nvSpPr>
          <p:cNvPr id="3" name="Text Placeholder 2">
            <a:extLst>
              <a:ext uri="{FF2B5EF4-FFF2-40B4-BE49-F238E27FC236}">
                <a16:creationId xmlns:a16="http://schemas.microsoft.com/office/drawing/2014/main" id="{F0C55F10-EA9A-5D44-E706-1263919E1A92}"/>
              </a:ext>
            </a:extLst>
          </p:cNvPr>
          <p:cNvSpPr>
            <a:spLocks noGrp="1"/>
          </p:cNvSpPr>
          <p:nvPr>
            <p:ph type="body" sz="quarter" idx="13"/>
          </p:nvPr>
        </p:nvSpPr>
        <p:spPr>
          <a:xfrm>
            <a:off x="473783" y="1028700"/>
            <a:ext cx="7772400" cy="411480"/>
          </a:xfrm>
        </p:spPr>
        <p:txBody>
          <a:bodyPr/>
          <a:lstStyle/>
          <a:p>
            <a:r>
              <a:rPr lang="en-US" dirty="0"/>
              <a:t>Doctor on Demand</a:t>
            </a:r>
          </a:p>
        </p:txBody>
      </p:sp>
      <p:pic>
        <p:nvPicPr>
          <p:cNvPr id="5" name="Picture 4">
            <a:extLst>
              <a:ext uri="{FF2B5EF4-FFF2-40B4-BE49-F238E27FC236}">
                <a16:creationId xmlns:a16="http://schemas.microsoft.com/office/drawing/2014/main" id="{10389BB0-8A27-44BE-DD16-768CFC12C688}"/>
              </a:ext>
            </a:extLst>
          </p:cNvPr>
          <p:cNvPicPr>
            <a:picLocks noChangeAspect="1"/>
          </p:cNvPicPr>
          <p:nvPr/>
        </p:nvPicPr>
        <p:blipFill>
          <a:blip r:embed="rId2"/>
          <a:stretch>
            <a:fillRect/>
          </a:stretch>
        </p:blipFill>
        <p:spPr>
          <a:xfrm>
            <a:off x="569038" y="1645920"/>
            <a:ext cx="2844946" cy="1511378"/>
          </a:xfrm>
          <a:prstGeom prst="rect">
            <a:avLst/>
          </a:prstGeom>
        </p:spPr>
      </p:pic>
      <p:pic>
        <p:nvPicPr>
          <p:cNvPr id="7" name="Picture 6">
            <a:extLst>
              <a:ext uri="{FF2B5EF4-FFF2-40B4-BE49-F238E27FC236}">
                <a16:creationId xmlns:a16="http://schemas.microsoft.com/office/drawing/2014/main" id="{71457BA9-BFEC-A7F2-3802-638C393131B2}"/>
              </a:ext>
            </a:extLst>
          </p:cNvPr>
          <p:cNvPicPr>
            <a:picLocks noChangeAspect="1"/>
          </p:cNvPicPr>
          <p:nvPr/>
        </p:nvPicPr>
        <p:blipFill>
          <a:blip r:embed="rId3"/>
          <a:stretch>
            <a:fillRect/>
          </a:stretch>
        </p:blipFill>
        <p:spPr>
          <a:xfrm>
            <a:off x="473783" y="3247845"/>
            <a:ext cx="3035456" cy="2444876"/>
          </a:xfrm>
          <a:prstGeom prst="rect">
            <a:avLst/>
          </a:prstGeom>
        </p:spPr>
      </p:pic>
      <p:pic>
        <p:nvPicPr>
          <p:cNvPr id="9" name="Picture 8">
            <a:extLst>
              <a:ext uri="{FF2B5EF4-FFF2-40B4-BE49-F238E27FC236}">
                <a16:creationId xmlns:a16="http://schemas.microsoft.com/office/drawing/2014/main" id="{A5C29850-512A-9AF5-BFFA-1810734F0DDC}"/>
              </a:ext>
            </a:extLst>
          </p:cNvPr>
          <p:cNvPicPr>
            <a:picLocks noChangeAspect="1"/>
          </p:cNvPicPr>
          <p:nvPr/>
        </p:nvPicPr>
        <p:blipFill>
          <a:blip r:embed="rId4"/>
          <a:stretch>
            <a:fillRect/>
          </a:stretch>
        </p:blipFill>
        <p:spPr>
          <a:xfrm>
            <a:off x="3754422" y="1374361"/>
            <a:ext cx="4102311" cy="4419827"/>
          </a:xfrm>
          <a:prstGeom prst="rect">
            <a:avLst/>
          </a:prstGeom>
        </p:spPr>
      </p:pic>
    </p:spTree>
    <p:extLst>
      <p:ext uri="{BB962C8B-B14F-4D97-AF65-F5344CB8AC3E}">
        <p14:creationId xmlns:p14="http://schemas.microsoft.com/office/powerpoint/2010/main" val="355324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579C-C816-D018-4C95-CA861C4C5B1B}"/>
              </a:ext>
            </a:extLst>
          </p:cNvPr>
          <p:cNvSpPr>
            <a:spLocks noGrp="1"/>
          </p:cNvSpPr>
          <p:nvPr>
            <p:ph type="title"/>
          </p:nvPr>
        </p:nvSpPr>
        <p:spPr>
          <a:xfrm>
            <a:off x="228600" y="86275"/>
            <a:ext cx="5943600" cy="822960"/>
          </a:xfrm>
        </p:spPr>
        <p:txBody>
          <a:bodyPr/>
          <a:lstStyle/>
          <a:p>
            <a:r>
              <a:rPr lang="en-US" dirty="0"/>
              <a:t>Wellmark 365 Discounts</a:t>
            </a:r>
          </a:p>
        </p:txBody>
      </p:sp>
      <p:pic>
        <p:nvPicPr>
          <p:cNvPr id="7" name="Picture 6">
            <a:extLst>
              <a:ext uri="{FF2B5EF4-FFF2-40B4-BE49-F238E27FC236}">
                <a16:creationId xmlns:a16="http://schemas.microsoft.com/office/drawing/2014/main" id="{9F0108C2-E3DF-A7E8-18DE-8D41C853E9EB}"/>
              </a:ext>
            </a:extLst>
          </p:cNvPr>
          <p:cNvPicPr>
            <a:picLocks noChangeAspect="1"/>
          </p:cNvPicPr>
          <p:nvPr/>
        </p:nvPicPr>
        <p:blipFill>
          <a:blip r:embed="rId2"/>
          <a:stretch>
            <a:fillRect/>
          </a:stretch>
        </p:blipFill>
        <p:spPr>
          <a:xfrm>
            <a:off x="2206865" y="2515452"/>
            <a:ext cx="4540483" cy="3619686"/>
          </a:xfrm>
          <a:prstGeom prst="rect">
            <a:avLst/>
          </a:prstGeom>
        </p:spPr>
      </p:pic>
      <p:pic>
        <p:nvPicPr>
          <p:cNvPr id="4" name="Picture 3">
            <a:extLst>
              <a:ext uri="{FF2B5EF4-FFF2-40B4-BE49-F238E27FC236}">
                <a16:creationId xmlns:a16="http://schemas.microsoft.com/office/drawing/2014/main" id="{64B3E47D-4EBB-7B7C-9673-77D65860BE4B}"/>
              </a:ext>
            </a:extLst>
          </p:cNvPr>
          <p:cNvPicPr>
            <a:picLocks noChangeAspect="1"/>
          </p:cNvPicPr>
          <p:nvPr/>
        </p:nvPicPr>
        <p:blipFill>
          <a:blip r:embed="rId3"/>
          <a:stretch>
            <a:fillRect/>
          </a:stretch>
        </p:blipFill>
        <p:spPr>
          <a:xfrm>
            <a:off x="2271391" y="1419924"/>
            <a:ext cx="4601217" cy="1095528"/>
          </a:xfrm>
          <a:prstGeom prst="rect">
            <a:avLst/>
          </a:prstGeom>
        </p:spPr>
      </p:pic>
    </p:spTree>
    <p:extLst>
      <p:ext uri="{BB962C8B-B14F-4D97-AF65-F5344CB8AC3E}">
        <p14:creationId xmlns:p14="http://schemas.microsoft.com/office/powerpoint/2010/main" val="206216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599" y="279867"/>
            <a:ext cx="7363691" cy="990599"/>
          </a:xfrm>
        </p:spPr>
        <p:txBody>
          <a:bodyPr/>
          <a:lstStyle/>
          <a:p>
            <a:r>
              <a:rPr lang="en-US" dirty="0"/>
              <a:t>Welcome to City of Urbandale Open Enrollment</a:t>
            </a:r>
          </a:p>
        </p:txBody>
      </p:sp>
      <p:sp>
        <p:nvSpPr>
          <p:cNvPr id="7" name="Text Placeholder 6"/>
          <p:cNvSpPr>
            <a:spLocks noGrp="1"/>
          </p:cNvSpPr>
          <p:nvPr>
            <p:ph type="body" sz="quarter" idx="10"/>
          </p:nvPr>
        </p:nvSpPr>
        <p:spPr>
          <a:xfrm>
            <a:off x="228599" y="1690255"/>
            <a:ext cx="8582891" cy="4322618"/>
          </a:xfrm>
        </p:spPr>
        <p:txBody>
          <a:bodyPr/>
          <a:lstStyle/>
          <a:p>
            <a:r>
              <a:rPr lang="en-US" dirty="0">
                <a:solidFill>
                  <a:schemeClr val="tx2"/>
                </a:solidFill>
              </a:rPr>
              <a:t>Open Enrollment is your annual opportunity to make changes to your benefits for the new plan year, effective January 1, 2026. During Open Enrollment, you may opt to do the following:</a:t>
            </a:r>
          </a:p>
          <a:p>
            <a:pPr marL="622300" lvl="1" indent="-285750">
              <a:buFont typeface="Arial" panose="020B0604020202020204" pitchFamily="34" charset="0"/>
              <a:buChar char="•"/>
            </a:pPr>
            <a:r>
              <a:rPr lang="en-US" sz="1600" dirty="0"/>
              <a:t>Change or opt out of coverage </a:t>
            </a:r>
          </a:p>
          <a:p>
            <a:pPr marL="622300" lvl="1" indent="-285750">
              <a:buFont typeface="Arial" panose="020B0604020202020204" pitchFamily="34" charset="0"/>
              <a:buChar char="•"/>
            </a:pPr>
            <a:r>
              <a:rPr lang="en-US" sz="1600" dirty="0"/>
              <a:t>Choose new benefit options</a:t>
            </a:r>
          </a:p>
          <a:p>
            <a:pPr marL="622300" lvl="1" indent="-285750">
              <a:buFont typeface="Arial" panose="020B0604020202020204" pitchFamily="34" charset="0"/>
              <a:buChar char="•"/>
            </a:pPr>
            <a:r>
              <a:rPr lang="en-US" sz="1600" dirty="0"/>
              <a:t>Enroll eligible family members in your benefits </a:t>
            </a:r>
          </a:p>
          <a:p>
            <a:pPr marL="622300" lvl="1" indent="-285750">
              <a:buFont typeface="Arial" panose="020B0604020202020204" pitchFamily="34" charset="0"/>
              <a:buChar char="•"/>
            </a:pPr>
            <a:r>
              <a:rPr lang="en-US" sz="1600" dirty="0"/>
              <a:t>Enroll in coverage, if eligible, but not currently covered</a:t>
            </a:r>
          </a:p>
          <a:p>
            <a:r>
              <a:rPr lang="en-US" dirty="0">
                <a:solidFill>
                  <a:schemeClr val="tx2"/>
                </a:solidFill>
              </a:rPr>
              <a:t>Annual Benefits Open Enrollment Period for the 2026 plan year:  </a:t>
            </a:r>
          </a:p>
          <a:p>
            <a:r>
              <a:rPr lang="en-US" dirty="0">
                <a:solidFill>
                  <a:schemeClr val="tx2"/>
                </a:solidFill>
              </a:rPr>
              <a:t>10/20/25 to 11/3/2025 for an Effective Date of January 1, 2026</a:t>
            </a:r>
          </a:p>
          <a:p>
            <a:pPr marL="622300" lvl="1" indent="-285750">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39413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11150399"/>
              </p:ext>
            </p:extLst>
          </p:nvPr>
        </p:nvGraphicFramePr>
        <p:xfrm>
          <a:off x="965200" y="2135219"/>
          <a:ext cx="7620000" cy="3023122"/>
        </p:xfrm>
        <a:graphic>
          <a:graphicData uri="http://schemas.openxmlformats.org/drawingml/2006/table">
            <a:tbl>
              <a:tblPr/>
              <a:tblGrid>
                <a:gridCol w="2475350">
                  <a:extLst>
                    <a:ext uri="{9D8B030D-6E8A-4147-A177-3AD203B41FA5}">
                      <a16:colId xmlns:a16="http://schemas.microsoft.com/office/drawing/2014/main" val="2949220146"/>
                    </a:ext>
                  </a:extLst>
                </a:gridCol>
                <a:gridCol w="1715036">
                  <a:extLst>
                    <a:ext uri="{9D8B030D-6E8A-4147-A177-3AD203B41FA5}">
                      <a16:colId xmlns:a16="http://schemas.microsoft.com/office/drawing/2014/main" val="1851282417"/>
                    </a:ext>
                  </a:extLst>
                </a:gridCol>
                <a:gridCol w="1663997">
                  <a:extLst>
                    <a:ext uri="{9D8B030D-6E8A-4147-A177-3AD203B41FA5}">
                      <a16:colId xmlns:a16="http://schemas.microsoft.com/office/drawing/2014/main" val="1776674877"/>
                    </a:ext>
                  </a:extLst>
                </a:gridCol>
                <a:gridCol w="1765617">
                  <a:extLst>
                    <a:ext uri="{9D8B030D-6E8A-4147-A177-3AD203B41FA5}">
                      <a16:colId xmlns:a16="http://schemas.microsoft.com/office/drawing/2014/main" val="1064301427"/>
                    </a:ext>
                  </a:extLst>
                </a:gridCol>
              </a:tblGrid>
              <a:tr h="300718">
                <a:tc>
                  <a:txBody>
                    <a:bodyPr/>
                    <a:lstStyle/>
                    <a:p>
                      <a:pPr marR="0" indent="0" algn="ctr" rtl="0">
                        <a:spcBef>
                          <a:spcPts val="100"/>
                        </a:spcBef>
                        <a:spcAft>
                          <a:spcPts val="100"/>
                        </a:spcAft>
                      </a:pPr>
                      <a:r>
                        <a:rPr lang="en-US" sz="1200" b="1" kern="1400" dirty="0">
                          <a:ln>
                            <a:noFill/>
                          </a:ln>
                          <a:solidFill>
                            <a:schemeClr val="bg1"/>
                          </a:solidFill>
                          <a:effectLst/>
                          <a:latin typeface="Arial" panose="020B0604020202020204" pitchFamily="34" charset="0"/>
                        </a:rPr>
                        <a:t>Services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tc>
                  <a:txBody>
                    <a:bodyPr/>
                    <a:lstStyle/>
                    <a:p>
                      <a:pPr marR="0" indent="0" algn="ctr" rtl="0">
                        <a:spcBef>
                          <a:spcPts val="100"/>
                        </a:spcBef>
                        <a:spcAft>
                          <a:spcPts val="100"/>
                        </a:spcAft>
                      </a:pPr>
                      <a:r>
                        <a:rPr lang="en-US" sz="1200" b="1" kern="1400" dirty="0">
                          <a:ln>
                            <a:noFill/>
                          </a:ln>
                          <a:solidFill>
                            <a:schemeClr val="bg1"/>
                          </a:solidFill>
                          <a:effectLst/>
                          <a:latin typeface="Arial" panose="020B0604020202020204" pitchFamily="34" charset="0"/>
                        </a:rPr>
                        <a:t>In-Network</a:t>
                      </a:r>
                      <a:br>
                        <a:rPr lang="en-US" sz="1200" b="1" kern="1400" dirty="0">
                          <a:ln>
                            <a:noFill/>
                          </a:ln>
                          <a:solidFill>
                            <a:schemeClr val="bg1"/>
                          </a:solidFill>
                          <a:effectLst/>
                          <a:latin typeface="Arial" panose="020B0604020202020204" pitchFamily="34" charset="0"/>
                        </a:rPr>
                      </a:br>
                      <a:r>
                        <a:rPr lang="en-US" sz="1200" b="1" kern="1400" dirty="0">
                          <a:ln>
                            <a:noFill/>
                          </a:ln>
                          <a:solidFill>
                            <a:schemeClr val="bg1"/>
                          </a:solidFill>
                          <a:effectLst/>
                          <a:latin typeface="Arial" panose="020B0604020202020204" pitchFamily="34" charset="0"/>
                        </a:rPr>
                        <a:t>(Delta Dental PPO)</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200" b="1" kern="1400" baseline="0" dirty="0">
                          <a:ln>
                            <a:noFill/>
                          </a:ln>
                          <a:solidFill>
                            <a:schemeClr val="bg1"/>
                          </a:solidFill>
                          <a:effectLst/>
                          <a:latin typeface="Arial" panose="020B0604020202020204" pitchFamily="34" charset="0"/>
                        </a:rPr>
                        <a:t>In-Network</a:t>
                      </a:r>
                      <a:br>
                        <a:rPr lang="en-US" sz="1200" b="1" kern="1400" baseline="0" dirty="0">
                          <a:ln>
                            <a:noFill/>
                          </a:ln>
                          <a:solidFill>
                            <a:schemeClr val="bg1"/>
                          </a:solidFill>
                          <a:effectLst/>
                          <a:latin typeface="Arial" panose="020B0604020202020204" pitchFamily="34" charset="0"/>
                        </a:rPr>
                      </a:br>
                      <a:r>
                        <a:rPr lang="en-US" sz="1200" b="1" kern="1400" baseline="0" dirty="0">
                          <a:ln>
                            <a:noFill/>
                          </a:ln>
                          <a:solidFill>
                            <a:schemeClr val="bg1"/>
                          </a:solidFill>
                          <a:effectLst/>
                          <a:latin typeface="Arial" panose="020B0604020202020204" pitchFamily="34" charset="0"/>
                        </a:rPr>
                        <a:t>(Delta Dental Premier)</a:t>
                      </a:r>
                      <a:endParaRPr lang="en-US" sz="1200" b="1" kern="1400" dirty="0">
                        <a:ln>
                          <a:noFill/>
                        </a:ln>
                        <a:solidFill>
                          <a:schemeClr val="bg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200" b="1" kern="1400" baseline="0" dirty="0">
                          <a:ln>
                            <a:noFill/>
                          </a:ln>
                          <a:solidFill>
                            <a:schemeClr val="bg1"/>
                          </a:solidFill>
                          <a:effectLst/>
                          <a:latin typeface="Arial" panose="020B0604020202020204" pitchFamily="34" charset="0"/>
                        </a:rPr>
                        <a:t>Out-of-Network</a:t>
                      </a:r>
                      <a:endParaRPr lang="en-US" sz="1200" b="1" kern="1400" dirty="0">
                        <a:ln>
                          <a:noFill/>
                        </a:ln>
                        <a:solidFill>
                          <a:schemeClr val="bg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extLst>
                  <a:ext uri="{0D108BD9-81ED-4DB2-BD59-A6C34878D82A}">
                    <a16:rowId xmlns:a16="http://schemas.microsoft.com/office/drawing/2014/main" val="413652469"/>
                  </a:ext>
                </a:extLst>
              </a:tr>
              <a:tr h="300718">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ea typeface="+mn-ea"/>
                          <a:cs typeface="+mn-cs"/>
                        </a:rPr>
                        <a:t>Calendar Year Deductible </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$15</a:t>
                      </a:r>
                      <a:r>
                        <a:rPr lang="en-US" sz="1200" kern="1400" baseline="0" dirty="0">
                          <a:ln>
                            <a:noFill/>
                          </a:ln>
                          <a:solidFill>
                            <a:schemeClr val="accent1"/>
                          </a:solidFill>
                          <a:effectLst/>
                          <a:latin typeface="Arial" panose="020B0604020202020204" pitchFamily="34" charset="0"/>
                        </a:rPr>
                        <a:t> per person; </a:t>
                      </a:r>
                      <a:br>
                        <a:rPr lang="en-US" sz="1200" kern="1400" baseline="0" dirty="0">
                          <a:ln>
                            <a:noFill/>
                          </a:ln>
                          <a:solidFill>
                            <a:schemeClr val="accent1"/>
                          </a:solidFill>
                          <a:effectLst/>
                          <a:latin typeface="Arial" panose="020B0604020202020204" pitchFamily="34" charset="0"/>
                        </a:rPr>
                      </a:br>
                      <a:r>
                        <a:rPr lang="en-US" sz="1200" kern="1400" baseline="0" dirty="0">
                          <a:ln>
                            <a:noFill/>
                          </a:ln>
                          <a:solidFill>
                            <a:schemeClr val="accent1"/>
                          </a:solidFill>
                          <a:effectLst/>
                          <a:latin typeface="Arial" panose="020B0604020202020204" pitchFamily="34" charset="0"/>
                        </a:rPr>
                        <a:t>$45 family limit</a:t>
                      </a: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$25</a:t>
                      </a:r>
                      <a:r>
                        <a:rPr lang="en-US" sz="1200" kern="1400" baseline="0" dirty="0">
                          <a:ln>
                            <a:noFill/>
                          </a:ln>
                          <a:solidFill>
                            <a:schemeClr val="accent1"/>
                          </a:solidFill>
                          <a:effectLst/>
                          <a:latin typeface="Arial" panose="020B0604020202020204" pitchFamily="34" charset="0"/>
                        </a:rPr>
                        <a:t> per person; </a:t>
                      </a:r>
                      <a:br>
                        <a:rPr lang="en-US" sz="1200" kern="1400" baseline="0" dirty="0">
                          <a:ln>
                            <a:noFill/>
                          </a:ln>
                          <a:solidFill>
                            <a:schemeClr val="accent1"/>
                          </a:solidFill>
                          <a:effectLst/>
                          <a:latin typeface="Arial" panose="020B0604020202020204" pitchFamily="34" charset="0"/>
                        </a:rPr>
                      </a:br>
                      <a:r>
                        <a:rPr lang="en-US" sz="1200" kern="1400" baseline="0" dirty="0">
                          <a:ln>
                            <a:noFill/>
                          </a:ln>
                          <a:solidFill>
                            <a:schemeClr val="accent1"/>
                          </a:solidFill>
                          <a:effectLst/>
                          <a:latin typeface="Arial" panose="020B0604020202020204" pitchFamily="34" charset="0"/>
                        </a:rPr>
                        <a:t>$75 family limit</a:t>
                      </a: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$25</a:t>
                      </a:r>
                      <a:r>
                        <a:rPr lang="en-US" sz="1200" kern="1400" baseline="0" dirty="0">
                          <a:ln>
                            <a:noFill/>
                          </a:ln>
                          <a:solidFill>
                            <a:schemeClr val="accent1"/>
                          </a:solidFill>
                          <a:effectLst/>
                          <a:latin typeface="Arial" panose="020B0604020202020204" pitchFamily="34" charset="0"/>
                        </a:rPr>
                        <a:t> per person; </a:t>
                      </a:r>
                      <a:br>
                        <a:rPr lang="en-US" sz="1200" kern="1400" baseline="0" dirty="0">
                          <a:ln>
                            <a:noFill/>
                          </a:ln>
                          <a:solidFill>
                            <a:schemeClr val="accent1"/>
                          </a:solidFill>
                          <a:effectLst/>
                          <a:latin typeface="Arial" panose="020B0604020202020204" pitchFamily="34" charset="0"/>
                        </a:rPr>
                      </a:br>
                      <a:r>
                        <a:rPr lang="en-US" sz="1200" kern="1400" baseline="0" dirty="0">
                          <a:ln>
                            <a:noFill/>
                          </a:ln>
                          <a:solidFill>
                            <a:schemeClr val="accent1"/>
                          </a:solidFill>
                          <a:effectLst/>
                          <a:latin typeface="Arial" panose="020B0604020202020204" pitchFamily="34" charset="0"/>
                        </a:rPr>
                        <a:t>$75 family limit</a:t>
                      </a: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557510538"/>
                  </a:ext>
                </a:extLst>
              </a:tr>
              <a:tr h="300718">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Calendar Year Benefit Maximum</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$2,000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$2,000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$2,000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06645577"/>
                  </a:ext>
                </a:extLst>
              </a:tr>
              <a:tr h="356094">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Preventive Dental Services (cleanings, exams, x-rays)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100%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100%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100%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524258492"/>
                  </a:ext>
                </a:extLst>
              </a:tr>
              <a:tr h="562732">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Basic Dental Services </a:t>
                      </a:r>
                      <a:br>
                        <a:rPr lang="en-US" sz="1200" kern="1400" dirty="0">
                          <a:ln>
                            <a:noFill/>
                          </a:ln>
                          <a:solidFill>
                            <a:schemeClr val="accent1"/>
                          </a:solidFill>
                          <a:effectLst/>
                          <a:latin typeface="Arial" panose="020B0604020202020204" pitchFamily="34" charset="0"/>
                        </a:rPr>
                      </a:br>
                      <a:r>
                        <a:rPr lang="en-US" sz="1200" kern="1400" dirty="0">
                          <a:ln>
                            <a:noFill/>
                          </a:ln>
                          <a:solidFill>
                            <a:schemeClr val="accent1"/>
                          </a:solidFill>
                          <a:effectLst/>
                          <a:latin typeface="Arial" panose="020B0604020202020204" pitchFamily="34" charset="0"/>
                        </a:rPr>
                        <a:t>(fillings, root canal therapy, oral surgery)</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90% after deductible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80% after deductible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80% after deductible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19039418"/>
                  </a:ext>
                </a:extLst>
              </a:tr>
              <a:tr h="562732">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Major Dental Services </a:t>
                      </a:r>
                      <a:br>
                        <a:rPr lang="en-US" sz="1200" kern="1400" dirty="0">
                          <a:ln>
                            <a:noFill/>
                          </a:ln>
                          <a:solidFill>
                            <a:schemeClr val="accent1"/>
                          </a:solidFill>
                          <a:effectLst/>
                          <a:latin typeface="Arial" panose="020B0604020202020204" pitchFamily="34" charset="0"/>
                        </a:rPr>
                      </a:br>
                      <a:r>
                        <a:rPr lang="en-US" sz="1200" kern="1400" dirty="0">
                          <a:ln>
                            <a:noFill/>
                          </a:ln>
                          <a:solidFill>
                            <a:schemeClr val="accent1"/>
                          </a:solidFill>
                          <a:effectLst/>
                          <a:latin typeface="Arial" panose="020B0604020202020204" pitchFamily="34" charset="0"/>
                        </a:rPr>
                        <a:t>(extractions, crowns, inlays, </a:t>
                      </a:r>
                      <a:r>
                        <a:rPr lang="en-US" sz="1200" kern="1400" dirty="0" err="1">
                          <a:ln>
                            <a:noFill/>
                          </a:ln>
                          <a:solidFill>
                            <a:schemeClr val="accent1"/>
                          </a:solidFill>
                          <a:effectLst/>
                          <a:latin typeface="Arial" panose="020B0604020202020204" pitchFamily="34" charset="0"/>
                        </a:rPr>
                        <a:t>onlays</a:t>
                      </a:r>
                      <a:r>
                        <a:rPr lang="en-US" sz="1200" kern="1400" dirty="0">
                          <a:ln>
                            <a:noFill/>
                          </a:ln>
                          <a:solidFill>
                            <a:schemeClr val="accent1"/>
                          </a:solidFill>
                          <a:effectLst/>
                          <a:latin typeface="Arial" panose="020B0604020202020204" pitchFamily="34" charset="0"/>
                        </a:rPr>
                        <a:t>, bridges, dentures, repairs)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50% after deductible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50% after deductible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50% after deductible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3324342186"/>
                  </a:ext>
                </a:extLst>
              </a:tr>
              <a:tr h="300718">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Orthodontia Services </a:t>
                      </a:r>
                      <a:br>
                        <a:rPr lang="en-US" sz="1200" kern="1400" dirty="0">
                          <a:ln>
                            <a:noFill/>
                          </a:ln>
                          <a:solidFill>
                            <a:schemeClr val="accent1"/>
                          </a:solidFill>
                          <a:effectLst/>
                          <a:latin typeface="Arial" panose="020B0604020202020204" pitchFamily="34" charset="0"/>
                        </a:rPr>
                      </a:br>
                      <a:r>
                        <a:rPr lang="en-US" sz="1200" kern="1400" dirty="0">
                          <a:ln>
                            <a:noFill/>
                          </a:ln>
                          <a:solidFill>
                            <a:schemeClr val="accent1"/>
                          </a:solidFill>
                          <a:effectLst/>
                          <a:latin typeface="Arial" panose="020B0604020202020204" pitchFamily="34" charset="0"/>
                        </a:rPr>
                        <a:t>(Adults and children to age 26)</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50% to $2,000 lifetime maximum</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50% to $2,000 lifetime maximum</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50% to $2,000 lifetime maximum</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4163804571"/>
                  </a:ext>
                </a:extLst>
              </a:tr>
            </a:tbl>
          </a:graphicData>
        </a:graphic>
      </p:graphicFrame>
      <p:sp>
        <p:nvSpPr>
          <p:cNvPr id="5" name="Title 1"/>
          <p:cNvSpPr>
            <a:spLocks noGrp="1"/>
          </p:cNvSpPr>
          <p:nvPr>
            <p:ph type="title"/>
          </p:nvPr>
        </p:nvSpPr>
        <p:spPr>
          <a:xfrm>
            <a:off x="228600" y="570812"/>
            <a:ext cx="5943600" cy="822960"/>
          </a:xfrm>
        </p:spPr>
        <p:txBody>
          <a:bodyPr/>
          <a:lstStyle/>
          <a:p>
            <a:r>
              <a:rPr lang="en-US" dirty="0"/>
              <a:t>Dental Plans Offered</a:t>
            </a:r>
          </a:p>
        </p:txBody>
      </p:sp>
      <p:sp>
        <p:nvSpPr>
          <p:cNvPr id="7" name="Text Placeholder 3"/>
          <p:cNvSpPr>
            <a:spLocks noGrp="1"/>
          </p:cNvSpPr>
          <p:nvPr>
            <p:ph type="body" sz="quarter" idx="13"/>
          </p:nvPr>
        </p:nvSpPr>
        <p:spPr>
          <a:xfrm>
            <a:off x="228600" y="1511539"/>
            <a:ext cx="7772400" cy="411480"/>
          </a:xfrm>
        </p:spPr>
        <p:txBody>
          <a:bodyPr/>
          <a:lstStyle/>
          <a:p>
            <a:pPr marL="0" indent="0"/>
            <a:r>
              <a:rPr lang="en-US" dirty="0"/>
              <a:t>Dental coverage is provided by Delta Dental.</a:t>
            </a:r>
          </a:p>
        </p:txBody>
      </p:sp>
    </p:spTree>
    <p:extLst>
      <p:ext uri="{BB962C8B-B14F-4D97-AF65-F5344CB8AC3E}">
        <p14:creationId xmlns:p14="http://schemas.microsoft.com/office/powerpoint/2010/main" val="5466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7445-C548-AAFB-D7E9-23A195787268}"/>
              </a:ext>
            </a:extLst>
          </p:cNvPr>
          <p:cNvSpPr>
            <a:spLocks noGrp="1"/>
          </p:cNvSpPr>
          <p:nvPr>
            <p:ph type="title"/>
          </p:nvPr>
        </p:nvSpPr>
        <p:spPr/>
        <p:txBody>
          <a:bodyPr/>
          <a:lstStyle/>
          <a:p>
            <a:r>
              <a:rPr lang="en-US" dirty="0"/>
              <a:t>Delta Dental To-Go Benefit </a:t>
            </a:r>
          </a:p>
        </p:txBody>
      </p:sp>
      <p:sp>
        <p:nvSpPr>
          <p:cNvPr id="3" name="Text Placeholder 2">
            <a:extLst>
              <a:ext uri="{FF2B5EF4-FFF2-40B4-BE49-F238E27FC236}">
                <a16:creationId xmlns:a16="http://schemas.microsoft.com/office/drawing/2014/main" id="{20DDE2F9-0108-FF10-712E-9CFDA50FEA98}"/>
              </a:ext>
            </a:extLst>
          </p:cNvPr>
          <p:cNvSpPr>
            <a:spLocks noGrp="1"/>
          </p:cNvSpPr>
          <p:nvPr>
            <p:ph type="body" sz="quarter" idx="13"/>
          </p:nvPr>
        </p:nvSpPr>
        <p:spPr/>
        <p:txBody>
          <a:bodyPr/>
          <a:lstStyle/>
          <a:p>
            <a:r>
              <a:rPr lang="en-US" dirty="0"/>
              <a:t>Annual Maximum Carryover </a:t>
            </a:r>
          </a:p>
        </p:txBody>
      </p:sp>
      <p:graphicFrame>
        <p:nvGraphicFramePr>
          <p:cNvPr id="4" name="Table 3">
            <a:extLst>
              <a:ext uri="{FF2B5EF4-FFF2-40B4-BE49-F238E27FC236}">
                <a16:creationId xmlns:a16="http://schemas.microsoft.com/office/drawing/2014/main" id="{57706852-3CC0-90A6-B2E1-0E12D59B8662}"/>
              </a:ext>
            </a:extLst>
          </p:cNvPr>
          <p:cNvGraphicFramePr>
            <a:graphicFrameLocks noGrp="1"/>
          </p:cNvGraphicFramePr>
          <p:nvPr>
            <p:extLst>
              <p:ext uri="{D42A27DB-BD31-4B8C-83A1-F6EECF244321}">
                <p14:modId xmlns:p14="http://schemas.microsoft.com/office/powerpoint/2010/main" val="1834818369"/>
              </p:ext>
            </p:extLst>
          </p:nvPr>
        </p:nvGraphicFramePr>
        <p:xfrm>
          <a:off x="405494" y="1805215"/>
          <a:ext cx="4572000" cy="287020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667194769"/>
                    </a:ext>
                  </a:extLst>
                </a:gridCol>
                <a:gridCol w="1524000">
                  <a:extLst>
                    <a:ext uri="{9D8B030D-6E8A-4147-A177-3AD203B41FA5}">
                      <a16:colId xmlns:a16="http://schemas.microsoft.com/office/drawing/2014/main" val="2069351740"/>
                    </a:ext>
                  </a:extLst>
                </a:gridCol>
                <a:gridCol w="1524000">
                  <a:extLst>
                    <a:ext uri="{9D8B030D-6E8A-4147-A177-3AD203B41FA5}">
                      <a16:colId xmlns:a16="http://schemas.microsoft.com/office/drawing/2014/main" val="2899127900"/>
                    </a:ext>
                  </a:extLst>
                </a:gridCol>
              </a:tblGrid>
              <a:tr h="370840">
                <a:tc>
                  <a:txBody>
                    <a:bodyPr/>
                    <a:lstStyle/>
                    <a:p>
                      <a:endParaRPr lang="en-US" dirty="0"/>
                    </a:p>
                  </a:txBody>
                  <a:tcPr/>
                </a:tc>
                <a:tc>
                  <a:txBody>
                    <a:bodyPr/>
                    <a:lstStyle/>
                    <a:p>
                      <a:r>
                        <a:rPr lang="en-US" dirty="0"/>
                        <a:t>Year 1</a:t>
                      </a:r>
                    </a:p>
                  </a:txBody>
                  <a:tcPr/>
                </a:tc>
                <a:tc>
                  <a:txBody>
                    <a:bodyPr/>
                    <a:lstStyle/>
                    <a:p>
                      <a:r>
                        <a:rPr lang="en-US" dirty="0"/>
                        <a:t>Year 2</a:t>
                      </a:r>
                    </a:p>
                  </a:txBody>
                  <a:tcPr/>
                </a:tc>
                <a:extLst>
                  <a:ext uri="{0D108BD9-81ED-4DB2-BD59-A6C34878D82A}">
                    <a16:rowId xmlns:a16="http://schemas.microsoft.com/office/drawing/2014/main" val="4056759721"/>
                  </a:ext>
                </a:extLst>
              </a:tr>
              <a:tr h="370840">
                <a:tc>
                  <a:txBody>
                    <a:bodyPr/>
                    <a:lstStyle/>
                    <a:p>
                      <a:r>
                        <a:rPr lang="en-US" sz="1400" dirty="0"/>
                        <a:t>Annual Benefit Maximum</a:t>
                      </a:r>
                    </a:p>
                  </a:txBody>
                  <a:tcPr/>
                </a:tc>
                <a:tc>
                  <a:txBody>
                    <a:bodyPr/>
                    <a:lstStyle/>
                    <a:p>
                      <a:r>
                        <a:rPr lang="en-US" sz="1400" dirty="0"/>
                        <a:t>$2,000</a:t>
                      </a:r>
                    </a:p>
                  </a:txBody>
                  <a:tcPr/>
                </a:tc>
                <a:tc>
                  <a:txBody>
                    <a:bodyPr/>
                    <a:lstStyle/>
                    <a:p>
                      <a:r>
                        <a:rPr lang="en-US" sz="1400" dirty="0"/>
                        <a:t>$3,500</a:t>
                      </a:r>
                    </a:p>
                  </a:txBody>
                  <a:tcPr/>
                </a:tc>
                <a:extLst>
                  <a:ext uri="{0D108BD9-81ED-4DB2-BD59-A6C34878D82A}">
                    <a16:rowId xmlns:a16="http://schemas.microsoft.com/office/drawing/2014/main" val="689206923"/>
                  </a:ext>
                </a:extLst>
              </a:tr>
              <a:tr h="370840">
                <a:tc>
                  <a:txBody>
                    <a:bodyPr/>
                    <a:lstStyle/>
                    <a:p>
                      <a:r>
                        <a:rPr lang="en-US" sz="1400" dirty="0"/>
                        <a:t>Eligible Benefit Used</a:t>
                      </a:r>
                    </a:p>
                  </a:txBody>
                  <a:tcPr/>
                </a:tc>
                <a:tc>
                  <a:txBody>
                    <a:bodyPr/>
                    <a:lstStyle/>
                    <a:p>
                      <a:r>
                        <a:rPr lang="en-US" sz="1400" dirty="0"/>
                        <a:t>$500</a:t>
                      </a:r>
                    </a:p>
                  </a:txBody>
                  <a:tcPr/>
                </a:tc>
                <a:tc>
                  <a:txBody>
                    <a:bodyPr/>
                    <a:lstStyle/>
                    <a:p>
                      <a:endParaRPr lang="en-US" sz="1400"/>
                    </a:p>
                  </a:txBody>
                  <a:tcPr/>
                </a:tc>
                <a:extLst>
                  <a:ext uri="{0D108BD9-81ED-4DB2-BD59-A6C34878D82A}">
                    <a16:rowId xmlns:a16="http://schemas.microsoft.com/office/drawing/2014/main" val="3681237279"/>
                  </a:ext>
                </a:extLst>
              </a:tr>
              <a:tr h="370840">
                <a:tc>
                  <a:txBody>
                    <a:bodyPr/>
                    <a:lstStyle/>
                    <a:p>
                      <a:r>
                        <a:rPr lang="en-US" sz="1400" dirty="0"/>
                        <a:t>Unused Annual Benefit Maximum</a:t>
                      </a:r>
                    </a:p>
                  </a:txBody>
                  <a:tcPr/>
                </a:tc>
                <a:tc>
                  <a:txBody>
                    <a:bodyPr/>
                    <a:lstStyle/>
                    <a:p>
                      <a:r>
                        <a:rPr lang="en-US" sz="1400" dirty="0"/>
                        <a:t>$1,500</a:t>
                      </a:r>
                    </a:p>
                  </a:txBody>
                  <a:tcPr/>
                </a:tc>
                <a:tc>
                  <a:txBody>
                    <a:bodyPr/>
                    <a:lstStyle/>
                    <a:p>
                      <a:endParaRPr lang="en-US" sz="1400"/>
                    </a:p>
                  </a:txBody>
                  <a:tcPr/>
                </a:tc>
                <a:extLst>
                  <a:ext uri="{0D108BD9-81ED-4DB2-BD59-A6C34878D82A}">
                    <a16:rowId xmlns:a16="http://schemas.microsoft.com/office/drawing/2014/main" val="1715249828"/>
                  </a:ext>
                </a:extLst>
              </a:tr>
              <a:tr h="370840">
                <a:tc>
                  <a:txBody>
                    <a:bodyPr/>
                    <a:lstStyle/>
                    <a:p>
                      <a:r>
                        <a:rPr lang="en-US" sz="1400" dirty="0"/>
                        <a:t>To-Go Annual Maximum Carryover</a:t>
                      </a:r>
                    </a:p>
                  </a:txBody>
                  <a:tcPr/>
                </a:tc>
                <a:tc>
                  <a:txBody>
                    <a:bodyPr/>
                    <a:lstStyle/>
                    <a:p>
                      <a:r>
                        <a:rPr lang="en-US" sz="1400" dirty="0"/>
                        <a:t>$1,500</a:t>
                      </a:r>
                    </a:p>
                  </a:txBody>
                  <a:tcPr/>
                </a:tc>
                <a:tc>
                  <a:txBody>
                    <a:bodyPr/>
                    <a:lstStyle/>
                    <a:p>
                      <a:endParaRPr lang="en-US" sz="1400" dirty="0"/>
                    </a:p>
                  </a:txBody>
                  <a:tcPr/>
                </a:tc>
                <a:extLst>
                  <a:ext uri="{0D108BD9-81ED-4DB2-BD59-A6C34878D82A}">
                    <a16:rowId xmlns:a16="http://schemas.microsoft.com/office/drawing/2014/main" val="640198773"/>
                  </a:ext>
                </a:extLst>
              </a:tr>
            </a:tbl>
          </a:graphicData>
        </a:graphic>
      </p:graphicFrame>
      <p:sp>
        <p:nvSpPr>
          <p:cNvPr id="5" name="TextBox 4">
            <a:extLst>
              <a:ext uri="{FF2B5EF4-FFF2-40B4-BE49-F238E27FC236}">
                <a16:creationId xmlns:a16="http://schemas.microsoft.com/office/drawing/2014/main" id="{F7509B9D-1461-B9E3-B60C-C0ECBCE3692A}"/>
              </a:ext>
            </a:extLst>
          </p:cNvPr>
          <p:cNvSpPr txBox="1"/>
          <p:nvPr/>
        </p:nvSpPr>
        <p:spPr>
          <a:xfrm>
            <a:off x="5380265" y="1706336"/>
            <a:ext cx="3477985" cy="3139321"/>
          </a:xfrm>
          <a:prstGeom prst="rect">
            <a:avLst/>
          </a:prstGeom>
          <a:noFill/>
        </p:spPr>
        <p:txBody>
          <a:bodyPr wrap="square" rtlCol="0">
            <a:spAutoFit/>
          </a:bodyPr>
          <a:lstStyle/>
          <a:p>
            <a:pPr algn="ctr"/>
            <a:r>
              <a:rPr lang="en-US" u="sng" dirty="0"/>
              <a:t>Key Guidelines</a:t>
            </a:r>
          </a:p>
          <a:p>
            <a:pPr marL="285750" indent="-285750">
              <a:buFont typeface="Arial" panose="020B0604020202020204" pitchFamily="34" charset="0"/>
              <a:buChar char="•"/>
            </a:pPr>
            <a:r>
              <a:rPr lang="en-US" dirty="0"/>
              <a:t>You must have submitted at least one claim during the benefit plan year </a:t>
            </a:r>
          </a:p>
          <a:p>
            <a:pPr marL="285750" indent="-285750">
              <a:buFont typeface="Arial" panose="020B0604020202020204" pitchFamily="34" charset="0"/>
              <a:buChar char="•"/>
            </a:pPr>
            <a:r>
              <a:rPr lang="en-US" dirty="0"/>
              <a:t>The carryover amount cannot exceed the ABM </a:t>
            </a:r>
          </a:p>
          <a:p>
            <a:pPr marL="285750" indent="-285750">
              <a:buFont typeface="Arial" panose="020B0604020202020204" pitchFamily="34" charset="0"/>
              <a:buChar char="•"/>
            </a:pPr>
            <a:r>
              <a:rPr lang="en-US" dirty="0"/>
              <a:t>The total available benefit cannot exceed twice the ABM</a:t>
            </a:r>
          </a:p>
          <a:p>
            <a:pPr marL="285750" indent="-285750">
              <a:buFont typeface="Arial" panose="020B0604020202020204" pitchFamily="34" charset="0"/>
              <a:buChar char="•"/>
            </a:pPr>
            <a:r>
              <a:rPr lang="en-US" dirty="0"/>
              <a:t>If coverage changes or lapses, your balance may reset</a:t>
            </a:r>
          </a:p>
        </p:txBody>
      </p:sp>
    </p:spTree>
    <p:extLst>
      <p:ext uri="{BB962C8B-B14F-4D97-AF65-F5344CB8AC3E}">
        <p14:creationId xmlns:p14="http://schemas.microsoft.com/office/powerpoint/2010/main" val="315900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9332"/>
            <a:ext cx="5943600" cy="822960"/>
          </a:xfrm>
        </p:spPr>
        <p:txBody>
          <a:bodyPr/>
          <a:lstStyle/>
          <a:p>
            <a:r>
              <a:rPr lang="en-US" dirty="0"/>
              <a:t>Vision Plans Offered</a:t>
            </a:r>
          </a:p>
        </p:txBody>
      </p:sp>
      <p:sp>
        <p:nvSpPr>
          <p:cNvPr id="7" name="Text Placeholder 3"/>
          <p:cNvSpPr>
            <a:spLocks noGrp="1"/>
          </p:cNvSpPr>
          <p:nvPr>
            <p:ph type="body" sz="quarter" idx="13"/>
          </p:nvPr>
        </p:nvSpPr>
        <p:spPr>
          <a:xfrm>
            <a:off x="228600" y="1062665"/>
            <a:ext cx="7772400" cy="411480"/>
          </a:xfrm>
        </p:spPr>
        <p:txBody>
          <a:bodyPr/>
          <a:lstStyle/>
          <a:p>
            <a:pPr marL="0" indent="0"/>
            <a:r>
              <a:rPr lang="en-US" dirty="0"/>
              <a:t>Vision coverage is provided by EyeMed.</a:t>
            </a:r>
          </a:p>
        </p:txBody>
      </p:sp>
      <p:graphicFrame>
        <p:nvGraphicFramePr>
          <p:cNvPr id="2" name="Table 1">
            <a:extLst>
              <a:ext uri="{FF2B5EF4-FFF2-40B4-BE49-F238E27FC236}">
                <a16:creationId xmlns:a16="http://schemas.microsoft.com/office/drawing/2014/main" id="{CDB30533-E888-CD6D-FFDA-F50CF41E6DF2}"/>
              </a:ext>
            </a:extLst>
          </p:cNvPr>
          <p:cNvGraphicFramePr>
            <a:graphicFrameLocks noGrp="1"/>
          </p:cNvGraphicFramePr>
          <p:nvPr>
            <p:extLst>
              <p:ext uri="{D42A27DB-BD31-4B8C-83A1-F6EECF244321}">
                <p14:modId xmlns:p14="http://schemas.microsoft.com/office/powerpoint/2010/main" val="190905743"/>
              </p:ext>
            </p:extLst>
          </p:nvPr>
        </p:nvGraphicFramePr>
        <p:xfrm>
          <a:off x="805880" y="1554518"/>
          <a:ext cx="7532240" cy="4632008"/>
        </p:xfrm>
        <a:graphic>
          <a:graphicData uri="http://schemas.openxmlformats.org/drawingml/2006/table">
            <a:tbl>
              <a:tblPr/>
              <a:tblGrid>
                <a:gridCol w="2408245">
                  <a:extLst>
                    <a:ext uri="{9D8B030D-6E8A-4147-A177-3AD203B41FA5}">
                      <a16:colId xmlns:a16="http://schemas.microsoft.com/office/drawing/2014/main" val="2949220146"/>
                    </a:ext>
                  </a:extLst>
                </a:gridCol>
                <a:gridCol w="2628446">
                  <a:extLst>
                    <a:ext uri="{9D8B030D-6E8A-4147-A177-3AD203B41FA5}">
                      <a16:colId xmlns:a16="http://schemas.microsoft.com/office/drawing/2014/main" val="1851282417"/>
                    </a:ext>
                  </a:extLst>
                </a:gridCol>
                <a:gridCol w="2495549">
                  <a:extLst>
                    <a:ext uri="{9D8B030D-6E8A-4147-A177-3AD203B41FA5}">
                      <a16:colId xmlns:a16="http://schemas.microsoft.com/office/drawing/2014/main" val="16217412"/>
                    </a:ext>
                  </a:extLst>
                </a:gridCol>
              </a:tblGrid>
              <a:tr h="193105">
                <a:tc>
                  <a:txBody>
                    <a:bodyPr/>
                    <a:lstStyle/>
                    <a:p>
                      <a:pPr marR="0" indent="0" algn="ctr" rtl="0">
                        <a:spcBef>
                          <a:spcPts val="100"/>
                        </a:spcBef>
                        <a:spcAft>
                          <a:spcPts val="100"/>
                        </a:spcAft>
                      </a:pPr>
                      <a:r>
                        <a:rPr lang="en-US" sz="1200" b="1" kern="1400" dirty="0">
                          <a:ln>
                            <a:noFill/>
                          </a:ln>
                          <a:solidFill>
                            <a:schemeClr val="bg1"/>
                          </a:solidFill>
                          <a:effectLst/>
                          <a:latin typeface="Arial" panose="020B0604020202020204" pitchFamily="34" charset="0"/>
                        </a:rPr>
                        <a:t>Services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tc>
                  <a:txBody>
                    <a:bodyPr/>
                    <a:lstStyle/>
                    <a:p>
                      <a:pPr marR="0" indent="0" algn="ctr" rtl="0">
                        <a:spcBef>
                          <a:spcPts val="100"/>
                        </a:spcBef>
                        <a:spcAft>
                          <a:spcPts val="100"/>
                        </a:spcAft>
                      </a:pPr>
                      <a:r>
                        <a:rPr lang="en-US" sz="1200" b="1" kern="1400" dirty="0">
                          <a:ln>
                            <a:noFill/>
                          </a:ln>
                          <a:solidFill>
                            <a:schemeClr val="bg1"/>
                          </a:solidFill>
                          <a:effectLst/>
                          <a:latin typeface="Arial" panose="020B0604020202020204" pitchFamily="34" charset="0"/>
                        </a:rPr>
                        <a:t>In-Network</a:t>
                      </a:r>
                    </a:p>
                    <a:p>
                      <a:pPr marR="0" indent="0" algn="ctr" rtl="0">
                        <a:spcBef>
                          <a:spcPts val="100"/>
                        </a:spcBef>
                        <a:spcAft>
                          <a:spcPts val="100"/>
                        </a:spcAft>
                      </a:pPr>
                      <a:r>
                        <a:rPr lang="en-US" sz="1200" b="0" kern="1400" dirty="0">
                          <a:ln>
                            <a:noFill/>
                          </a:ln>
                          <a:solidFill>
                            <a:schemeClr val="bg1"/>
                          </a:solidFill>
                          <a:effectLst/>
                          <a:latin typeface="Arial" panose="020B0604020202020204" pitchFamily="34" charset="0"/>
                        </a:rPr>
                        <a:t>(any EyeMed Network provider)</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tc>
                  <a:txBody>
                    <a:bodyPr/>
                    <a:lstStyle/>
                    <a:p>
                      <a:pPr marR="0" indent="0" algn="ctr" rtl="0">
                        <a:spcBef>
                          <a:spcPts val="100"/>
                        </a:spcBef>
                        <a:spcAft>
                          <a:spcPts val="100"/>
                        </a:spcAft>
                      </a:pPr>
                      <a:r>
                        <a:rPr lang="en-US" sz="1200" b="1" kern="1400" dirty="0">
                          <a:ln>
                            <a:noFill/>
                          </a:ln>
                          <a:solidFill>
                            <a:schemeClr val="bg1"/>
                          </a:solidFill>
                          <a:effectLst/>
                          <a:latin typeface="Arial" panose="020B0604020202020204" pitchFamily="34" charset="0"/>
                        </a:rPr>
                        <a:t>Out-of-Network</a:t>
                      </a:r>
                    </a:p>
                    <a:p>
                      <a:pPr marR="0" indent="0" algn="ctr" rtl="0">
                        <a:spcBef>
                          <a:spcPts val="100"/>
                        </a:spcBef>
                        <a:spcAft>
                          <a:spcPts val="100"/>
                        </a:spcAft>
                      </a:pPr>
                      <a:r>
                        <a:rPr lang="en-US" sz="1200" b="0" kern="1400" dirty="0">
                          <a:ln>
                            <a:noFill/>
                          </a:ln>
                          <a:solidFill>
                            <a:schemeClr val="bg1"/>
                          </a:solidFill>
                          <a:effectLst/>
                          <a:latin typeface="Arial" panose="020B0604020202020204" pitchFamily="34" charset="0"/>
                        </a:rPr>
                        <a:t>(any qualified</a:t>
                      </a:r>
                      <a:br>
                        <a:rPr lang="en-US" sz="1200" b="0" kern="1400" dirty="0">
                          <a:ln>
                            <a:noFill/>
                          </a:ln>
                          <a:solidFill>
                            <a:schemeClr val="bg1"/>
                          </a:solidFill>
                          <a:effectLst/>
                          <a:latin typeface="Arial" panose="020B0604020202020204" pitchFamily="34" charset="0"/>
                        </a:rPr>
                      </a:br>
                      <a:r>
                        <a:rPr lang="en-US" sz="1200" b="0" kern="1400" dirty="0">
                          <a:ln>
                            <a:noFill/>
                          </a:ln>
                          <a:solidFill>
                            <a:schemeClr val="bg1"/>
                          </a:solidFill>
                          <a:effectLst/>
                          <a:latin typeface="Arial" panose="020B0604020202020204" pitchFamily="34" charset="0"/>
                        </a:rPr>
                        <a:t>non-network provider of your choice)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extLst>
                  <a:ext uri="{0D108BD9-81ED-4DB2-BD59-A6C34878D82A}">
                    <a16:rowId xmlns:a16="http://schemas.microsoft.com/office/drawing/2014/main" val="413652469"/>
                  </a:ext>
                </a:extLst>
              </a:tr>
              <a:tr h="126189">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Eye Exam —</a:t>
                      </a:r>
                      <a:r>
                        <a:rPr lang="en-US" sz="1200" kern="1400" baseline="0" dirty="0">
                          <a:ln>
                            <a:noFill/>
                          </a:ln>
                          <a:solidFill>
                            <a:schemeClr val="accent1"/>
                          </a:solidFill>
                          <a:effectLst/>
                          <a:latin typeface="Arial" panose="020B0604020202020204" pitchFamily="34" charset="0"/>
                        </a:rPr>
                        <a:t>                                                  </a:t>
                      </a:r>
                      <a:r>
                        <a:rPr lang="en-US" sz="1200" kern="1400" dirty="0">
                          <a:ln>
                            <a:noFill/>
                          </a:ln>
                          <a:solidFill>
                            <a:schemeClr val="accent1"/>
                          </a:solidFill>
                          <a:effectLst/>
                          <a:latin typeface="Arial" panose="020B0604020202020204" pitchFamily="34" charset="0"/>
                        </a:rPr>
                        <a:t>once every 12 months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$10 copay then covered in full</a:t>
                      </a:r>
                    </a:p>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$0 at PLUS Providers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$40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557510538"/>
                  </a:ext>
                </a:extLst>
              </a:tr>
              <a:tr h="83232">
                <a:tc gridSpan="3">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Lenses</a:t>
                      </a:r>
                      <a:r>
                        <a:rPr lang="en-US" sz="1200" kern="1400" baseline="0" dirty="0">
                          <a:ln>
                            <a:noFill/>
                          </a:ln>
                          <a:solidFill>
                            <a:schemeClr val="accent1"/>
                          </a:solidFill>
                          <a:effectLst/>
                          <a:latin typeface="Arial" panose="020B0604020202020204" pitchFamily="34" charset="0"/>
                        </a:rPr>
                        <a:t> </a:t>
                      </a:r>
                      <a:r>
                        <a:rPr lang="en-US" sz="1200" kern="1400" dirty="0">
                          <a:ln>
                            <a:noFill/>
                          </a:ln>
                          <a:solidFill>
                            <a:schemeClr val="accent1"/>
                          </a:solidFill>
                          <a:effectLst/>
                          <a:latin typeface="Arial" panose="020B0604020202020204" pitchFamily="34" charset="0"/>
                        </a:rPr>
                        <a:t>— once every 12 months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D5E3F3"/>
                    </a:solidFill>
                  </a:tcPr>
                </a:tc>
                <a:tc hMerge="1">
                  <a:txBody>
                    <a:bodyPr/>
                    <a:lstStyle/>
                    <a:p>
                      <a:pPr marR="0" indent="0" algn="ctr" rtl="0">
                        <a:spcBef>
                          <a:spcPts val="300"/>
                        </a:spcBef>
                        <a:spcAft>
                          <a:spcPts val="300"/>
                        </a:spcAft>
                      </a:pP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hMerge="1">
                  <a:txBody>
                    <a:bodyPr/>
                    <a:lstStyle/>
                    <a:p>
                      <a:pPr marR="0" indent="0" algn="ctr" rtl="0">
                        <a:spcBef>
                          <a:spcPts val="300"/>
                        </a:spcBef>
                        <a:spcAft>
                          <a:spcPts val="300"/>
                        </a:spcAft>
                      </a:pP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098178328"/>
                  </a:ext>
                </a:extLst>
              </a:tr>
              <a:tr h="83232">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Single Vision Lenses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$15 copay then covered in full</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$30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06645577"/>
                  </a:ext>
                </a:extLst>
              </a:tr>
              <a:tr h="153932">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Bifocal Lenses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$15 copay then covered in full</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$50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524258492"/>
                  </a:ext>
                </a:extLst>
              </a:tr>
              <a:tr h="153932">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Trifocal Lenses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$15 copay then covered in full</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$70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19039418"/>
                  </a:ext>
                </a:extLst>
              </a:tr>
              <a:tr h="153932">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Lenticular Lenses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L="0" marR="0" lvl="0" indent="0" algn="ctr" defTabSz="457200" rtl="0" eaLnBrk="1" fontAlgn="auto" latinLnBrk="0" hangingPunct="1">
                        <a:lnSpc>
                          <a:spcPct val="100000"/>
                        </a:lnSpc>
                        <a:spcBef>
                          <a:spcPts val="300"/>
                        </a:spcBef>
                        <a:spcAft>
                          <a:spcPts val="300"/>
                        </a:spcAft>
                        <a:buClrTx/>
                        <a:buSzTx/>
                        <a:buFontTx/>
                        <a:buNone/>
                        <a:tabLst/>
                        <a:defRPr/>
                      </a:pPr>
                      <a:r>
                        <a:rPr lang="en-US" sz="1200" kern="1400" dirty="0">
                          <a:ln>
                            <a:noFill/>
                          </a:ln>
                          <a:solidFill>
                            <a:schemeClr val="accent1"/>
                          </a:solidFill>
                          <a:effectLst/>
                          <a:latin typeface="Arial" panose="020B0604020202020204" pitchFamily="34" charset="0"/>
                        </a:rPr>
                        <a:t>$10 copay then covered in full</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$80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665031798"/>
                  </a:ext>
                </a:extLst>
              </a:tr>
              <a:tr h="126189">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Frames —                                                     once every 24 months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0"/>
                        </a:spcBef>
                        <a:spcAft>
                          <a:spcPts val="0"/>
                        </a:spcAft>
                      </a:pPr>
                      <a:r>
                        <a:rPr lang="en-US" sz="1200" kern="1400" dirty="0">
                          <a:ln>
                            <a:noFill/>
                          </a:ln>
                          <a:solidFill>
                            <a:schemeClr val="accent1"/>
                          </a:solidFill>
                          <a:effectLst/>
                          <a:latin typeface="Arial" panose="020B0604020202020204" pitchFamily="34" charset="0"/>
                        </a:rPr>
                        <a:t>PLUS Providers: $250</a:t>
                      </a:r>
                      <a:r>
                        <a:rPr lang="en-US" sz="1200" kern="1400" baseline="0" dirty="0">
                          <a:ln>
                            <a:noFill/>
                          </a:ln>
                          <a:solidFill>
                            <a:schemeClr val="accent1"/>
                          </a:solidFill>
                          <a:effectLst/>
                          <a:latin typeface="Arial" panose="020B0604020202020204" pitchFamily="34" charset="0"/>
                        </a:rPr>
                        <a:t> allowance</a:t>
                      </a:r>
                      <a:r>
                        <a:rPr lang="en-US" sz="1200" kern="1400" dirty="0">
                          <a:ln>
                            <a:noFill/>
                          </a:ln>
                          <a:solidFill>
                            <a:schemeClr val="accent1"/>
                          </a:solidFill>
                          <a:effectLst/>
                          <a:latin typeface="Arial" panose="020B0604020202020204" pitchFamily="34" charset="0"/>
                        </a:rPr>
                        <a:t>; </a:t>
                      </a:r>
                    </a:p>
                    <a:p>
                      <a:pPr marR="0" indent="0" algn="ctr" rtl="0">
                        <a:spcBef>
                          <a:spcPts val="0"/>
                        </a:spcBef>
                        <a:spcAft>
                          <a:spcPts val="0"/>
                        </a:spcAft>
                      </a:pPr>
                      <a:r>
                        <a:rPr lang="en-US" sz="1200" kern="1400" dirty="0">
                          <a:ln>
                            <a:noFill/>
                          </a:ln>
                          <a:solidFill>
                            <a:schemeClr val="accent1"/>
                          </a:solidFill>
                          <a:effectLst/>
                          <a:latin typeface="Arial" panose="020B0604020202020204" pitchFamily="34" charset="0"/>
                        </a:rPr>
                        <a:t>Plus 20% off</a:t>
                      </a:r>
                    </a:p>
                    <a:p>
                      <a:pPr marR="0" indent="0" algn="ctr" rtl="0">
                        <a:spcBef>
                          <a:spcPts val="0"/>
                        </a:spcBef>
                        <a:spcAft>
                          <a:spcPts val="0"/>
                        </a:spcAft>
                      </a:pPr>
                      <a:r>
                        <a:rPr lang="en-US" sz="1200" kern="1400" dirty="0">
                          <a:ln>
                            <a:noFill/>
                          </a:ln>
                          <a:solidFill>
                            <a:schemeClr val="accent1"/>
                          </a:solidFill>
                          <a:effectLst/>
                          <a:latin typeface="Arial" panose="020B0604020202020204" pitchFamily="34" charset="0"/>
                        </a:rPr>
                        <a:t>All other providers: $200 allowance;</a:t>
                      </a:r>
                    </a:p>
                    <a:p>
                      <a:pPr marR="0" indent="0" algn="ctr" rtl="0">
                        <a:spcBef>
                          <a:spcPts val="0"/>
                        </a:spcBef>
                        <a:spcAft>
                          <a:spcPts val="0"/>
                        </a:spcAft>
                      </a:pPr>
                      <a:r>
                        <a:rPr lang="en-US" sz="1200" kern="1400" dirty="0">
                          <a:ln>
                            <a:noFill/>
                          </a:ln>
                          <a:solidFill>
                            <a:schemeClr val="accent1"/>
                          </a:solidFill>
                          <a:effectLst/>
                          <a:latin typeface="Arial" panose="020B0604020202020204" pitchFamily="34" charset="0"/>
                        </a:rPr>
                        <a:t>Plus 20% off</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$100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4163804571"/>
                  </a:ext>
                </a:extLst>
              </a:tr>
              <a:tr h="184944">
                <a:tc gridSpan="3">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Contact Lenses —</a:t>
                      </a:r>
                      <a:r>
                        <a:rPr lang="en-US" sz="1200" kern="1400" baseline="0" dirty="0">
                          <a:ln>
                            <a:noFill/>
                          </a:ln>
                          <a:solidFill>
                            <a:schemeClr val="accent1"/>
                          </a:solidFill>
                          <a:effectLst/>
                          <a:latin typeface="Arial" panose="020B0604020202020204" pitchFamily="34" charset="0"/>
                        </a:rPr>
                        <a:t> </a:t>
                      </a:r>
                      <a:r>
                        <a:rPr lang="en-US" sz="1200" kern="1400" dirty="0">
                          <a:ln>
                            <a:noFill/>
                          </a:ln>
                          <a:solidFill>
                            <a:schemeClr val="accent1"/>
                          </a:solidFill>
                          <a:effectLst/>
                          <a:latin typeface="Arial" panose="020B0604020202020204" pitchFamily="34" charset="0"/>
                        </a:rPr>
                        <a:t>once every 12 months if you elect contacts instead of lenses/frames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hMerge="1">
                  <a:txBody>
                    <a:bodyPr/>
                    <a:lstStyle/>
                    <a:p>
                      <a:pPr marR="0" indent="0" algn="ctr" rtl="0">
                        <a:spcBef>
                          <a:spcPts val="300"/>
                        </a:spcBef>
                        <a:spcAft>
                          <a:spcPts val="300"/>
                        </a:spcAft>
                      </a:pP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hMerge="1">
                  <a:txBody>
                    <a:bodyPr/>
                    <a:lstStyle/>
                    <a:p>
                      <a:pPr marR="0" indent="0" algn="ctr" rtl="0">
                        <a:spcBef>
                          <a:spcPts val="300"/>
                        </a:spcBef>
                        <a:spcAft>
                          <a:spcPts val="300"/>
                        </a:spcAft>
                      </a:pP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302759249"/>
                  </a:ext>
                </a:extLst>
              </a:tr>
              <a:tr h="184944">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Allowance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0"/>
                        </a:spcBef>
                        <a:spcAft>
                          <a:spcPts val="0"/>
                        </a:spcAft>
                      </a:pPr>
                      <a:r>
                        <a:rPr lang="en-US" sz="1200" kern="1400" dirty="0">
                          <a:ln>
                            <a:noFill/>
                          </a:ln>
                          <a:solidFill>
                            <a:schemeClr val="accent1"/>
                          </a:solidFill>
                          <a:effectLst/>
                          <a:latin typeface="Arial" panose="020B0604020202020204" pitchFamily="34" charset="0"/>
                        </a:rPr>
                        <a:t>Conventional: $250 plus 15% off at PLUS Providers;</a:t>
                      </a:r>
                    </a:p>
                    <a:p>
                      <a:pPr marR="0" indent="0" algn="ctr" rtl="0">
                        <a:spcBef>
                          <a:spcPts val="0"/>
                        </a:spcBef>
                        <a:spcAft>
                          <a:spcPts val="0"/>
                        </a:spcAft>
                      </a:pPr>
                      <a:r>
                        <a:rPr lang="en-US" sz="1200" kern="1400" dirty="0">
                          <a:ln>
                            <a:noFill/>
                          </a:ln>
                          <a:solidFill>
                            <a:schemeClr val="accent1"/>
                          </a:solidFill>
                          <a:effectLst/>
                          <a:latin typeface="Arial" panose="020B0604020202020204" pitchFamily="34" charset="0"/>
                        </a:rPr>
                        <a:t>$200 plus 15% off at all other providers</a:t>
                      </a:r>
                    </a:p>
                    <a:p>
                      <a:pPr marR="0" indent="0" algn="ctr" rtl="0">
                        <a:spcBef>
                          <a:spcPts val="0"/>
                        </a:spcBef>
                        <a:spcAft>
                          <a:spcPts val="0"/>
                        </a:spcAft>
                      </a:pPr>
                      <a:r>
                        <a:rPr lang="en-US" sz="1200" kern="1400" dirty="0">
                          <a:ln>
                            <a:noFill/>
                          </a:ln>
                          <a:solidFill>
                            <a:schemeClr val="accent1"/>
                          </a:solidFill>
                          <a:effectLst/>
                          <a:latin typeface="Arial" panose="020B0604020202020204" pitchFamily="34" charset="0"/>
                        </a:rPr>
                        <a:t>Disposable: $250 at PLUS Providers; $200 at all other providers</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$130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2185068288"/>
                  </a:ext>
                </a:extLst>
              </a:tr>
              <a:tr h="184944">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Medically Necessary </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Covered</a:t>
                      </a:r>
                      <a:r>
                        <a:rPr lang="en-US" sz="1200" kern="1400" baseline="0" dirty="0">
                          <a:ln>
                            <a:noFill/>
                          </a:ln>
                          <a:solidFill>
                            <a:schemeClr val="accent1"/>
                          </a:solidFill>
                          <a:effectLst/>
                          <a:latin typeface="Arial" panose="020B0604020202020204" pitchFamily="34" charset="0"/>
                        </a:rPr>
                        <a:t> in full</a:t>
                      </a:r>
                      <a:endParaRPr lang="en-US" sz="1200" kern="1400" dirty="0">
                        <a:ln>
                          <a:noFill/>
                        </a:ln>
                        <a:solidFill>
                          <a:schemeClr val="accent1"/>
                        </a:solidFill>
                        <a:effectLst/>
                        <a:latin typeface="Arial" panose="020B0604020202020204" pitchFamily="34" charset="0"/>
                      </a:endParaRP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Reimburse up to $250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100471785"/>
                  </a:ext>
                </a:extLst>
              </a:tr>
              <a:tr h="184944">
                <a:tc>
                  <a:txBody>
                    <a:bodyPr/>
                    <a:lstStyle/>
                    <a:p>
                      <a:pPr marL="45720" marR="0" indent="0" algn="l" rtl="0">
                        <a:spcBef>
                          <a:spcPts val="300"/>
                        </a:spcBef>
                        <a:spcAft>
                          <a:spcPts val="300"/>
                        </a:spcAft>
                      </a:pPr>
                      <a:r>
                        <a:rPr lang="en-US" sz="1200" kern="1400" dirty="0">
                          <a:ln>
                            <a:noFill/>
                          </a:ln>
                          <a:solidFill>
                            <a:schemeClr val="accent1"/>
                          </a:solidFill>
                          <a:effectLst/>
                          <a:latin typeface="Arial" panose="020B0604020202020204" pitchFamily="34" charset="0"/>
                        </a:rPr>
                        <a:t>Separate Fitting Allowance</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EBF1F9"/>
                    </a:solidFill>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Up to $40</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tc>
                  <a:txBody>
                    <a:bodyPr/>
                    <a:lstStyle/>
                    <a:p>
                      <a:pPr marR="0" indent="0" algn="ctr" rtl="0">
                        <a:spcBef>
                          <a:spcPts val="300"/>
                        </a:spcBef>
                        <a:spcAft>
                          <a:spcPts val="300"/>
                        </a:spcAft>
                      </a:pPr>
                      <a:r>
                        <a:rPr lang="en-US" sz="1200" kern="1400" dirty="0">
                          <a:ln>
                            <a:noFill/>
                          </a:ln>
                          <a:solidFill>
                            <a:schemeClr val="accent1"/>
                          </a:solidFill>
                          <a:effectLst/>
                          <a:latin typeface="Arial" panose="020B0604020202020204" pitchFamily="34" charset="0"/>
                        </a:rPr>
                        <a:t>N/A</a:t>
                      </a:r>
                    </a:p>
                  </a:txBody>
                  <a:tcPr marL="13507" marR="13507" marT="13507" marB="13507"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tcPr>
                </a:tc>
                <a:extLst>
                  <a:ext uri="{0D108BD9-81ED-4DB2-BD59-A6C34878D82A}">
                    <a16:rowId xmlns:a16="http://schemas.microsoft.com/office/drawing/2014/main" val="3439128348"/>
                  </a:ext>
                </a:extLst>
              </a:tr>
            </a:tbl>
          </a:graphicData>
        </a:graphic>
      </p:graphicFrame>
      <p:sp>
        <p:nvSpPr>
          <p:cNvPr id="3" name="TextBox 2">
            <a:extLst>
              <a:ext uri="{FF2B5EF4-FFF2-40B4-BE49-F238E27FC236}">
                <a16:creationId xmlns:a16="http://schemas.microsoft.com/office/drawing/2014/main" id="{F792196D-C127-FD20-E3F0-4F8B53F7FFC3}"/>
              </a:ext>
            </a:extLst>
          </p:cNvPr>
          <p:cNvSpPr txBox="1"/>
          <p:nvPr/>
        </p:nvSpPr>
        <p:spPr>
          <a:xfrm>
            <a:off x="3469341" y="6266899"/>
            <a:ext cx="2205318" cy="261610"/>
          </a:xfrm>
          <a:prstGeom prst="rect">
            <a:avLst/>
          </a:prstGeom>
          <a:noFill/>
        </p:spPr>
        <p:txBody>
          <a:bodyPr wrap="square" rtlCol="0">
            <a:spAutoFit/>
          </a:bodyPr>
          <a:lstStyle/>
          <a:p>
            <a:pPr algn="ctr"/>
            <a:r>
              <a:rPr lang="en-US" sz="1100" dirty="0">
                <a:hlinkClick r:id="rId3"/>
              </a:rPr>
              <a:t>www.eyemed.com</a:t>
            </a:r>
            <a:r>
              <a:rPr lang="en-US" sz="1100" dirty="0"/>
              <a:t> </a:t>
            </a:r>
          </a:p>
        </p:txBody>
      </p:sp>
    </p:spTree>
    <p:extLst>
      <p:ext uri="{BB962C8B-B14F-4D97-AF65-F5344CB8AC3E}">
        <p14:creationId xmlns:p14="http://schemas.microsoft.com/office/powerpoint/2010/main" val="136376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81C9-8013-597A-E524-C737F360E572}"/>
              </a:ext>
            </a:extLst>
          </p:cNvPr>
          <p:cNvSpPr>
            <a:spLocks noGrp="1"/>
          </p:cNvSpPr>
          <p:nvPr>
            <p:ph type="title"/>
          </p:nvPr>
        </p:nvSpPr>
        <p:spPr/>
        <p:txBody>
          <a:bodyPr/>
          <a:lstStyle/>
          <a:p>
            <a:r>
              <a:rPr lang="en-US" dirty="0">
                <a:solidFill>
                  <a:schemeClr val="tx1"/>
                </a:solidFill>
              </a:rPr>
              <a:t>Vision Plan Enhancements</a:t>
            </a:r>
          </a:p>
        </p:txBody>
      </p:sp>
      <p:graphicFrame>
        <p:nvGraphicFramePr>
          <p:cNvPr id="4" name="Table 3">
            <a:extLst>
              <a:ext uri="{FF2B5EF4-FFF2-40B4-BE49-F238E27FC236}">
                <a16:creationId xmlns:a16="http://schemas.microsoft.com/office/drawing/2014/main" id="{F0DAAF28-9576-7A00-D834-3CB1A5FD6EA8}"/>
              </a:ext>
            </a:extLst>
          </p:cNvPr>
          <p:cNvGraphicFramePr>
            <a:graphicFrameLocks noGrp="1"/>
          </p:cNvGraphicFramePr>
          <p:nvPr>
            <p:extLst>
              <p:ext uri="{D42A27DB-BD31-4B8C-83A1-F6EECF244321}">
                <p14:modId xmlns:p14="http://schemas.microsoft.com/office/powerpoint/2010/main" val="3329130059"/>
              </p:ext>
            </p:extLst>
          </p:nvPr>
        </p:nvGraphicFramePr>
        <p:xfrm>
          <a:off x="341873" y="1140174"/>
          <a:ext cx="6096000" cy="54000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131638887"/>
                    </a:ext>
                  </a:extLst>
                </a:gridCol>
                <a:gridCol w="2032000">
                  <a:extLst>
                    <a:ext uri="{9D8B030D-6E8A-4147-A177-3AD203B41FA5}">
                      <a16:colId xmlns:a16="http://schemas.microsoft.com/office/drawing/2014/main" val="3056655201"/>
                    </a:ext>
                  </a:extLst>
                </a:gridCol>
                <a:gridCol w="2032000">
                  <a:extLst>
                    <a:ext uri="{9D8B030D-6E8A-4147-A177-3AD203B41FA5}">
                      <a16:colId xmlns:a16="http://schemas.microsoft.com/office/drawing/2014/main" val="844627872"/>
                    </a:ext>
                  </a:extLst>
                </a:gridCol>
              </a:tblGrid>
              <a:tr h="370840">
                <a:tc>
                  <a:txBody>
                    <a:bodyPr/>
                    <a:lstStyle/>
                    <a:p>
                      <a:pPr algn="ctr"/>
                      <a:r>
                        <a:rPr lang="en-US" dirty="0"/>
                        <a:t>Plan Benefit</a:t>
                      </a:r>
                    </a:p>
                  </a:txBody>
                  <a:tcPr/>
                </a:tc>
                <a:tc>
                  <a:txBody>
                    <a:bodyPr/>
                    <a:lstStyle/>
                    <a:p>
                      <a:pPr algn="ctr"/>
                      <a:r>
                        <a:rPr lang="en-US" dirty="0" err="1"/>
                        <a:t>Avesis</a:t>
                      </a:r>
                      <a:r>
                        <a:rPr lang="en-US" dirty="0"/>
                        <a:t> Vision </a:t>
                      </a:r>
                    </a:p>
                  </a:txBody>
                  <a:tcPr/>
                </a:tc>
                <a:tc>
                  <a:txBody>
                    <a:bodyPr/>
                    <a:lstStyle/>
                    <a:p>
                      <a:pPr algn="ctr"/>
                      <a:r>
                        <a:rPr lang="en-US" dirty="0"/>
                        <a:t>EyeMed Vision </a:t>
                      </a:r>
                    </a:p>
                  </a:txBody>
                  <a:tcPr/>
                </a:tc>
                <a:extLst>
                  <a:ext uri="{0D108BD9-81ED-4DB2-BD59-A6C34878D82A}">
                    <a16:rowId xmlns:a16="http://schemas.microsoft.com/office/drawing/2014/main" val="2861927439"/>
                  </a:ext>
                </a:extLst>
              </a:tr>
              <a:tr h="370840">
                <a:tc>
                  <a:txBody>
                    <a:bodyPr/>
                    <a:lstStyle/>
                    <a:p>
                      <a:r>
                        <a:rPr lang="en-US" dirty="0"/>
                        <a:t>Eye Exam </a:t>
                      </a:r>
                    </a:p>
                  </a:txBody>
                  <a:tcPr/>
                </a:tc>
                <a:tc>
                  <a:txBody>
                    <a:bodyPr/>
                    <a:lstStyle/>
                    <a:p>
                      <a:r>
                        <a:rPr lang="en-US" dirty="0"/>
                        <a:t>$10 Copay </a:t>
                      </a:r>
                    </a:p>
                  </a:txBody>
                  <a:tcPr/>
                </a:tc>
                <a:tc>
                  <a:txBody>
                    <a:bodyPr/>
                    <a:lstStyle/>
                    <a:p>
                      <a:r>
                        <a:rPr lang="en-US" dirty="0"/>
                        <a:t>Standard: $10 Copay</a:t>
                      </a:r>
                    </a:p>
                    <a:p>
                      <a:r>
                        <a:rPr lang="en-US" dirty="0"/>
                        <a:t>PLUS Providers: </a:t>
                      </a:r>
                    </a:p>
                    <a:p>
                      <a:r>
                        <a:rPr lang="en-US" dirty="0"/>
                        <a:t>$0 Copay</a:t>
                      </a:r>
                    </a:p>
                  </a:txBody>
                  <a:tcPr/>
                </a:tc>
                <a:extLst>
                  <a:ext uri="{0D108BD9-81ED-4DB2-BD59-A6C34878D82A}">
                    <a16:rowId xmlns:a16="http://schemas.microsoft.com/office/drawing/2014/main" val="256535830"/>
                  </a:ext>
                </a:extLst>
              </a:tr>
              <a:tr h="370840">
                <a:tc>
                  <a:txBody>
                    <a:bodyPr/>
                    <a:lstStyle/>
                    <a:p>
                      <a:r>
                        <a:rPr lang="en-US" dirty="0"/>
                        <a:t>Frames </a:t>
                      </a:r>
                    </a:p>
                  </a:txBody>
                  <a:tcPr/>
                </a:tc>
                <a:tc>
                  <a:txBody>
                    <a:bodyPr/>
                    <a:lstStyle/>
                    <a:p>
                      <a:r>
                        <a:rPr lang="en-US" dirty="0"/>
                        <a:t>$150 Allowance + 20% off</a:t>
                      </a:r>
                    </a:p>
                  </a:txBody>
                  <a:tcPr/>
                </a:tc>
                <a:tc>
                  <a:txBody>
                    <a:bodyPr/>
                    <a:lstStyle/>
                    <a:p>
                      <a:r>
                        <a:rPr lang="en-US" dirty="0"/>
                        <a:t>Standard: $200 Allowance + 20% off</a:t>
                      </a:r>
                    </a:p>
                    <a:p>
                      <a:r>
                        <a:rPr lang="en-US" dirty="0"/>
                        <a:t>PLUS Providers: $250 Allowance + 20% off</a:t>
                      </a:r>
                    </a:p>
                  </a:txBody>
                  <a:tcPr/>
                </a:tc>
                <a:extLst>
                  <a:ext uri="{0D108BD9-81ED-4DB2-BD59-A6C34878D82A}">
                    <a16:rowId xmlns:a16="http://schemas.microsoft.com/office/drawing/2014/main" val="452609209"/>
                  </a:ext>
                </a:extLst>
              </a:tr>
              <a:tr h="370840">
                <a:tc>
                  <a:txBody>
                    <a:bodyPr/>
                    <a:lstStyle/>
                    <a:p>
                      <a:r>
                        <a:rPr lang="en-US" dirty="0"/>
                        <a:t>Contact Lenses </a:t>
                      </a:r>
                    </a:p>
                  </a:txBody>
                  <a:tcPr/>
                </a:tc>
                <a:tc>
                  <a:txBody>
                    <a:bodyPr/>
                    <a:lstStyle/>
                    <a:p>
                      <a:r>
                        <a:rPr lang="en-US" dirty="0"/>
                        <a:t>$130 Allowance + 10% off</a:t>
                      </a:r>
                    </a:p>
                  </a:txBody>
                  <a:tcPr/>
                </a:tc>
                <a:tc>
                  <a:txBody>
                    <a:bodyPr/>
                    <a:lstStyle/>
                    <a:p>
                      <a:r>
                        <a:rPr lang="en-US" dirty="0"/>
                        <a:t>$200-$250 Allowance + 15% off </a:t>
                      </a:r>
                    </a:p>
                  </a:txBody>
                  <a:tcPr/>
                </a:tc>
                <a:extLst>
                  <a:ext uri="{0D108BD9-81ED-4DB2-BD59-A6C34878D82A}">
                    <a16:rowId xmlns:a16="http://schemas.microsoft.com/office/drawing/2014/main" val="562130769"/>
                  </a:ext>
                </a:extLst>
              </a:tr>
              <a:tr h="370840">
                <a:tc>
                  <a:txBody>
                    <a:bodyPr/>
                    <a:lstStyle/>
                    <a:p>
                      <a:r>
                        <a:rPr lang="en-US" dirty="0"/>
                        <a:t>Contact Fitting</a:t>
                      </a:r>
                    </a:p>
                  </a:txBody>
                  <a:tcPr/>
                </a:tc>
                <a:tc>
                  <a:txBody>
                    <a:bodyPr/>
                    <a:lstStyle/>
                    <a:p>
                      <a:r>
                        <a:rPr lang="en-US" dirty="0"/>
                        <a:t>Included in contact lens allowance</a:t>
                      </a:r>
                    </a:p>
                  </a:txBody>
                  <a:tcPr/>
                </a:tc>
                <a:tc>
                  <a:txBody>
                    <a:bodyPr/>
                    <a:lstStyle/>
                    <a:p>
                      <a:r>
                        <a:rPr lang="en-US" dirty="0"/>
                        <a:t>Standard: Up to $40 Allowance</a:t>
                      </a:r>
                    </a:p>
                    <a:p>
                      <a:r>
                        <a:rPr lang="en-US" dirty="0"/>
                        <a:t>Premium: 10% off retail</a:t>
                      </a:r>
                    </a:p>
                  </a:txBody>
                  <a:tcPr/>
                </a:tc>
                <a:extLst>
                  <a:ext uri="{0D108BD9-81ED-4DB2-BD59-A6C34878D82A}">
                    <a16:rowId xmlns:a16="http://schemas.microsoft.com/office/drawing/2014/main" val="2740646414"/>
                  </a:ext>
                </a:extLst>
              </a:tr>
            </a:tbl>
          </a:graphicData>
        </a:graphic>
      </p:graphicFrame>
      <p:sp>
        <p:nvSpPr>
          <p:cNvPr id="5" name="Arrow: Right 4">
            <a:extLst>
              <a:ext uri="{FF2B5EF4-FFF2-40B4-BE49-F238E27FC236}">
                <a16:creationId xmlns:a16="http://schemas.microsoft.com/office/drawing/2014/main" id="{648BF24C-1345-8109-1A21-93C787C04D0C}"/>
              </a:ext>
            </a:extLst>
          </p:cNvPr>
          <p:cNvSpPr/>
          <p:nvPr/>
        </p:nvSpPr>
        <p:spPr>
          <a:xfrm>
            <a:off x="4157932" y="1216579"/>
            <a:ext cx="414068" cy="18777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a:extLst>
              <a:ext uri="{FF2B5EF4-FFF2-40B4-BE49-F238E27FC236}">
                <a16:creationId xmlns:a16="http://schemas.microsoft.com/office/drawing/2014/main" id="{6D54AF79-5D26-3210-053C-65C9AD342BA7}"/>
              </a:ext>
            </a:extLst>
          </p:cNvPr>
          <p:cNvSpPr txBox="1">
            <a:spLocks/>
          </p:cNvSpPr>
          <p:nvPr/>
        </p:nvSpPr>
        <p:spPr>
          <a:xfrm>
            <a:off x="466372" y="1597892"/>
            <a:ext cx="6085241" cy="3647440"/>
          </a:xfrm>
          <a:prstGeom prst="rect">
            <a:avLst/>
          </a:prstGeom>
        </p:spPr>
        <p:txBody>
          <a:bodyPr/>
          <a:lstStyle>
            <a:lvl1pPr marL="0" indent="0" algn="l" defTabSz="914400" rtl="0" eaLnBrk="1" latinLnBrk="0" hangingPunct="1">
              <a:lnSpc>
                <a:spcPct val="105000"/>
              </a:lnSpc>
              <a:spcBef>
                <a:spcPts val="1200"/>
              </a:spcBef>
              <a:spcAft>
                <a:spcPts val="600"/>
              </a:spcAft>
              <a:buFont typeface="Arial" panose="020B0604020202020204" pitchFamily="34" charset="0"/>
              <a:buNone/>
              <a:defRPr sz="1400" b="1" kern="1200" baseline="0">
                <a:solidFill>
                  <a:schemeClr val="bg1"/>
                </a:solidFill>
                <a:latin typeface="+mn-lt"/>
                <a:ea typeface="+mn-ea"/>
                <a:cs typeface="+mn-cs"/>
              </a:defRPr>
            </a:lvl1pPr>
            <a:lvl2pPr marL="0" indent="0" algn="l" defTabSz="914400" rtl="0" eaLnBrk="1" latinLnBrk="0" hangingPunct="1">
              <a:lnSpc>
                <a:spcPct val="105000"/>
              </a:lnSpc>
              <a:spcBef>
                <a:spcPts val="1200"/>
              </a:spcBef>
              <a:spcAft>
                <a:spcPts val="600"/>
              </a:spcAft>
              <a:buFont typeface="Arial" panose="020B0604020202020204" pitchFamily="34" charset="0"/>
              <a:buNone/>
              <a:defRPr sz="1400" kern="1200" baseline="0">
                <a:solidFill>
                  <a:schemeClr val="bg1"/>
                </a:solidFill>
                <a:latin typeface="+mn-lt"/>
                <a:ea typeface="+mn-ea"/>
                <a:cs typeface="+mn-cs"/>
              </a:defRPr>
            </a:lvl2pPr>
            <a:lvl3pPr marL="268288" indent="-268288" algn="l" defTabSz="914400" rtl="0" eaLnBrk="1" latinLnBrk="0" hangingPunct="1">
              <a:lnSpc>
                <a:spcPct val="105000"/>
              </a:lnSpc>
              <a:spcBef>
                <a:spcPts val="600"/>
              </a:spcBef>
              <a:spcAft>
                <a:spcPts val="0"/>
              </a:spcAft>
              <a:buFont typeface="Arial" panose="020B0604020202020204" pitchFamily="34" charset="0"/>
              <a:buChar char="•"/>
              <a:defRPr sz="1400" kern="1200" baseline="0">
                <a:solidFill>
                  <a:schemeClr val="bg1"/>
                </a:solidFill>
                <a:latin typeface="+mn-lt"/>
                <a:ea typeface="+mn-ea"/>
                <a:cs typeface="+mn-cs"/>
              </a:defRPr>
            </a:lvl3pPr>
            <a:lvl4pPr marL="268288" indent="-268288" algn="l" defTabSz="914400" rtl="0" eaLnBrk="1" latinLnBrk="0" hangingPunct="1">
              <a:lnSpc>
                <a:spcPct val="105000"/>
              </a:lnSpc>
              <a:spcBef>
                <a:spcPts val="600"/>
              </a:spcBef>
              <a:buFont typeface="+mj-lt"/>
              <a:buAutoNum type="arabicPeriod"/>
              <a:defRPr sz="1400" kern="1200" baseline="0">
                <a:solidFill>
                  <a:schemeClr val="bg1"/>
                </a:solidFill>
                <a:latin typeface="+mn-lt"/>
                <a:ea typeface="+mn-ea"/>
                <a:cs typeface="+mn-cs"/>
              </a:defRPr>
            </a:lvl4pPr>
            <a:lvl5pPr marL="534988" indent="-266700" algn="l" defTabSz="914400" rtl="0" eaLnBrk="1" latinLnBrk="0" hangingPunct="1">
              <a:lnSpc>
                <a:spcPct val="105000"/>
              </a:lnSpc>
              <a:spcBef>
                <a:spcPts val="500"/>
              </a:spcBef>
              <a:buFont typeface="Lato" panose="020F0502020204030203" pitchFamily="34" charset="0"/>
              <a:buChar char="−"/>
              <a:defRPr sz="14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mj-lt"/>
              </a:rPr>
              <a:t>FLEXIBLE SPENDING ACCOUNT – Offered Through HealthEquity</a:t>
            </a:r>
          </a:p>
          <a:p>
            <a:r>
              <a:rPr lang="en-US" dirty="0">
                <a:solidFill>
                  <a:schemeClr val="tx1"/>
                </a:solidFill>
                <a:latin typeface="Lato (Body)"/>
              </a:rPr>
              <a:t>You can save money on your healthcare and/or dependent day care expenses with an FSA. You set aside funds each pay period on a pre-tax basis and use them tax-free for qualified expenses. </a:t>
            </a:r>
          </a:p>
          <a:p>
            <a:r>
              <a:rPr lang="en-US" b="0" dirty="0">
                <a:solidFill>
                  <a:schemeClr val="tx1"/>
                </a:solidFill>
              </a:rPr>
              <a:t>You pay no federal income or Social Security taxes on your contributions to an FSA (that’s where the savings comes in). Your FSA contributions are deducted from your paycheck before taxes are withheld, so you save on income taxes and have more disposable income. </a:t>
            </a:r>
          </a:p>
          <a:p>
            <a:endParaRPr lang="en-US" b="0" dirty="0">
              <a:solidFill>
                <a:schemeClr val="tx1"/>
              </a:solidFill>
            </a:endParaRPr>
          </a:p>
          <a:p>
            <a:r>
              <a:rPr lang="en-US" dirty="0">
                <a:solidFill>
                  <a:schemeClr val="tx1"/>
                </a:solidFill>
                <a:latin typeface="+mj-lt"/>
              </a:rPr>
              <a:t>Healthcare FSA Annual Spending Limit: $3,400 (2.5-month grace period. Claims must be incurred on or before 3/15/2026 and submitted by 3/31/2026)</a:t>
            </a:r>
          </a:p>
          <a:p>
            <a:r>
              <a:rPr lang="en-US" dirty="0">
                <a:solidFill>
                  <a:schemeClr val="tx1"/>
                </a:solidFill>
                <a:latin typeface="+mj-lt"/>
              </a:rPr>
              <a:t>Dependent Care FSA Annual Spending Limit: $7,500 ($3,750 if married and filing separately)</a:t>
            </a:r>
          </a:p>
        </p:txBody>
      </p:sp>
      <p:sp>
        <p:nvSpPr>
          <p:cNvPr id="4" name="Title 6">
            <a:extLst>
              <a:ext uri="{FF2B5EF4-FFF2-40B4-BE49-F238E27FC236}">
                <a16:creationId xmlns:a16="http://schemas.microsoft.com/office/drawing/2014/main" id="{380AA6F9-24C4-09C4-8DAA-EC23C8B94273}"/>
              </a:ext>
            </a:extLst>
          </p:cNvPr>
          <p:cNvSpPr txBox="1">
            <a:spLocks/>
          </p:cNvSpPr>
          <p:nvPr/>
        </p:nvSpPr>
        <p:spPr>
          <a:xfrm>
            <a:off x="466372" y="476249"/>
            <a:ext cx="6085241" cy="720000"/>
          </a:xfrm>
          <a:prstGeom prst="rect">
            <a:avLst/>
          </a:prstGeom>
        </p:spPr>
        <p:txBody>
          <a:bodyPr/>
          <a:lst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a:lstStyle>
          <a:p>
            <a:r>
              <a:rPr lang="en-US"/>
              <a:t>How the Flexible Spending Account (FSA) Works</a:t>
            </a:r>
            <a:endParaRPr lang="en-US" dirty="0"/>
          </a:p>
        </p:txBody>
      </p:sp>
      <p:pic>
        <p:nvPicPr>
          <p:cNvPr id="7" name="Picture 6">
            <a:extLst>
              <a:ext uri="{FF2B5EF4-FFF2-40B4-BE49-F238E27FC236}">
                <a16:creationId xmlns:a16="http://schemas.microsoft.com/office/drawing/2014/main" id="{A5754FF6-8C36-8B35-30DF-C2B96917F81F}"/>
              </a:ext>
            </a:extLst>
          </p:cNvPr>
          <p:cNvPicPr>
            <a:picLocks noChangeAspect="1"/>
          </p:cNvPicPr>
          <p:nvPr/>
        </p:nvPicPr>
        <p:blipFill>
          <a:blip r:embed="rId2"/>
          <a:stretch>
            <a:fillRect/>
          </a:stretch>
        </p:blipFill>
        <p:spPr>
          <a:xfrm>
            <a:off x="7453939" y="3896688"/>
            <a:ext cx="1995761" cy="1995761"/>
          </a:xfrm>
          <a:prstGeom prst="rect">
            <a:avLst/>
          </a:prstGeom>
        </p:spPr>
      </p:pic>
      <p:sp>
        <p:nvSpPr>
          <p:cNvPr id="8" name="Oval 7">
            <a:extLst>
              <a:ext uri="{FF2B5EF4-FFF2-40B4-BE49-F238E27FC236}">
                <a16:creationId xmlns:a16="http://schemas.microsoft.com/office/drawing/2014/main" id="{4F2AF31D-01C0-01B0-8F96-9BA7705F442C}"/>
              </a:ext>
            </a:extLst>
          </p:cNvPr>
          <p:cNvSpPr/>
          <p:nvPr/>
        </p:nvSpPr>
        <p:spPr>
          <a:xfrm flipH="1">
            <a:off x="7453939" y="645946"/>
            <a:ext cx="1540788" cy="1602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a:extLst>
              <a:ext uri="{FF2B5EF4-FFF2-40B4-BE49-F238E27FC236}">
                <a16:creationId xmlns:a16="http://schemas.microsoft.com/office/drawing/2014/main" id="{C2328EFB-61A5-7020-8513-D88E8755FD3A}"/>
              </a:ext>
            </a:extLst>
          </p:cNvPr>
          <p:cNvSpPr/>
          <p:nvPr/>
        </p:nvSpPr>
        <p:spPr>
          <a:xfrm flipH="1">
            <a:off x="7235193" y="5245332"/>
            <a:ext cx="836727" cy="78271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31FDE817-84F2-949F-90F4-70B522A0224B}"/>
              </a:ext>
            </a:extLst>
          </p:cNvPr>
          <p:cNvPicPr>
            <a:picLocks noChangeAspect="1"/>
          </p:cNvPicPr>
          <p:nvPr/>
        </p:nvPicPr>
        <p:blipFill>
          <a:blip r:embed="rId3"/>
          <a:stretch>
            <a:fillRect/>
          </a:stretch>
        </p:blipFill>
        <p:spPr>
          <a:xfrm>
            <a:off x="6900023" y="829953"/>
            <a:ext cx="553916" cy="617220"/>
          </a:xfrm>
          <a:prstGeom prst="rect">
            <a:avLst/>
          </a:prstGeom>
        </p:spPr>
      </p:pic>
      <p:sp>
        <p:nvSpPr>
          <p:cNvPr id="12" name="Title 11">
            <a:extLst>
              <a:ext uri="{FF2B5EF4-FFF2-40B4-BE49-F238E27FC236}">
                <a16:creationId xmlns:a16="http://schemas.microsoft.com/office/drawing/2014/main" id="{7CDD6BE0-E433-100D-EBE5-BA25383EBD84}"/>
              </a:ext>
            </a:extLst>
          </p:cNvPr>
          <p:cNvSpPr>
            <a:spLocks noGrp="1"/>
          </p:cNvSpPr>
          <p:nvPr>
            <p:ph type="title"/>
          </p:nvPr>
        </p:nvSpPr>
        <p:spPr/>
        <p:txBody>
          <a:bodyPr/>
          <a:lstStyle/>
          <a:p>
            <a:r>
              <a:rPr lang="en-US" dirty="0"/>
              <a:t>How the Flexible Spending Account (FSA) Works</a:t>
            </a:r>
          </a:p>
        </p:txBody>
      </p:sp>
    </p:spTree>
    <p:extLst>
      <p:ext uri="{BB962C8B-B14F-4D97-AF65-F5344CB8AC3E}">
        <p14:creationId xmlns:p14="http://schemas.microsoft.com/office/powerpoint/2010/main" val="356032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BC617-6A96-BA68-2878-29386D6D7E1F}"/>
              </a:ext>
            </a:extLst>
          </p:cNvPr>
          <p:cNvSpPr>
            <a:spLocks noGrp="1"/>
          </p:cNvSpPr>
          <p:nvPr>
            <p:ph idx="1"/>
          </p:nvPr>
        </p:nvSpPr>
        <p:spPr>
          <a:xfrm>
            <a:off x="228600" y="1325880"/>
            <a:ext cx="7772400" cy="4206240"/>
          </a:xfrm>
        </p:spPr>
        <p:txBody>
          <a:bodyPr>
            <a:normAutofit lnSpcReduction="10000"/>
          </a:bodyPr>
          <a:lstStyle/>
          <a:p>
            <a:pPr marL="342900" indent="-342900">
              <a:buFont typeface="+mj-lt"/>
              <a:buAutoNum type="arabicPeriod"/>
            </a:pPr>
            <a:r>
              <a:rPr lang="en-US" dirty="0"/>
              <a:t>Medical bills through insurance</a:t>
            </a:r>
          </a:p>
          <a:p>
            <a:pPr marL="342900" indent="-342900">
              <a:buFont typeface="+mj-lt"/>
              <a:buAutoNum type="arabicPeriod"/>
            </a:pPr>
            <a:r>
              <a:rPr lang="en-US" dirty="0"/>
              <a:t>Prescription eyeglasses </a:t>
            </a:r>
          </a:p>
          <a:p>
            <a:pPr marL="342900" indent="-342900">
              <a:buFont typeface="+mj-lt"/>
              <a:buAutoNum type="arabicPeriod"/>
            </a:pPr>
            <a:r>
              <a:rPr lang="en-US" dirty="0"/>
              <a:t>Contact lens solution </a:t>
            </a:r>
          </a:p>
          <a:p>
            <a:pPr marL="342900" indent="-342900">
              <a:buFont typeface="+mj-lt"/>
              <a:buAutoNum type="arabicPeriod"/>
            </a:pPr>
            <a:r>
              <a:rPr lang="en-US" dirty="0"/>
              <a:t>Chiropractic care </a:t>
            </a:r>
          </a:p>
          <a:p>
            <a:pPr marL="342900" indent="-342900">
              <a:buFont typeface="+mj-lt"/>
              <a:buAutoNum type="arabicPeriod"/>
            </a:pPr>
            <a:r>
              <a:rPr lang="en-US" dirty="0"/>
              <a:t>Acupuncture treatments </a:t>
            </a:r>
          </a:p>
          <a:p>
            <a:pPr marL="342900" indent="-342900">
              <a:buFont typeface="+mj-lt"/>
              <a:buAutoNum type="arabicPeriod"/>
            </a:pPr>
            <a:r>
              <a:rPr lang="en-US" dirty="0"/>
              <a:t>Over-the-counter pain relievers </a:t>
            </a:r>
          </a:p>
          <a:p>
            <a:pPr marL="342900" indent="-342900">
              <a:buFont typeface="+mj-lt"/>
              <a:buAutoNum type="arabicPeriod"/>
            </a:pPr>
            <a:r>
              <a:rPr lang="en-US" dirty="0"/>
              <a:t>Menstrual care products </a:t>
            </a:r>
          </a:p>
          <a:p>
            <a:pPr marL="342900" indent="-342900">
              <a:buFont typeface="+mj-lt"/>
              <a:buAutoNum type="arabicPeriod"/>
            </a:pPr>
            <a:r>
              <a:rPr lang="en-US" dirty="0"/>
              <a:t>Diabetic supplies </a:t>
            </a:r>
          </a:p>
          <a:p>
            <a:pPr marL="342900" indent="-342900">
              <a:buFont typeface="+mj-lt"/>
              <a:buAutoNum type="arabicPeriod"/>
            </a:pPr>
            <a:r>
              <a:rPr lang="en-US" dirty="0"/>
              <a:t>Hearing aids </a:t>
            </a:r>
          </a:p>
          <a:p>
            <a:pPr marL="342900" indent="-342900">
              <a:buFont typeface="+mj-lt"/>
              <a:buAutoNum type="arabicPeriod"/>
            </a:pPr>
            <a:r>
              <a:rPr lang="en-US" dirty="0"/>
              <a:t>Physical therapy </a:t>
            </a:r>
          </a:p>
          <a:p>
            <a:pPr marL="342900" indent="-342900">
              <a:buFont typeface="+mj-lt"/>
              <a:buAutoNum type="arabicPeriod"/>
            </a:pPr>
            <a:r>
              <a:rPr lang="en-US" dirty="0"/>
              <a:t>Thermometers </a:t>
            </a:r>
          </a:p>
          <a:p>
            <a:pPr marL="342900" indent="-342900">
              <a:buFont typeface="+mj-lt"/>
              <a:buAutoNum type="arabicPeriod"/>
            </a:pPr>
            <a:r>
              <a:rPr lang="en-US" dirty="0"/>
              <a:t>Sleep aids </a:t>
            </a:r>
          </a:p>
          <a:p>
            <a:pPr marL="342900" indent="-342900">
              <a:buFont typeface="+mj-lt"/>
              <a:buAutoNum type="arabicPeriod"/>
            </a:pPr>
            <a:r>
              <a:rPr lang="en-US" dirty="0"/>
              <a:t>Fertility treatments </a:t>
            </a:r>
          </a:p>
          <a:p>
            <a:pPr marL="342900" indent="-342900">
              <a:buFont typeface="+mj-lt"/>
              <a:buAutoNum type="arabicPeriod"/>
            </a:pPr>
            <a:r>
              <a:rPr lang="en-US" dirty="0"/>
              <a:t>Doula services </a:t>
            </a:r>
          </a:p>
          <a:p>
            <a:pPr marL="342900" indent="-342900">
              <a:buFont typeface="+mj-lt"/>
              <a:buAutoNum type="arabicPeriod"/>
            </a:pPr>
            <a:r>
              <a:rPr lang="en-US" dirty="0"/>
              <a:t>Oura Ring and Whoop Band</a:t>
            </a:r>
          </a:p>
          <a:p>
            <a:pPr marL="342900" indent="-342900">
              <a:buFont typeface="+mj-lt"/>
              <a:buAutoNum type="arabicPeriod"/>
            </a:pPr>
            <a:endParaRPr lang="en-US" dirty="0"/>
          </a:p>
        </p:txBody>
      </p:sp>
      <p:sp>
        <p:nvSpPr>
          <p:cNvPr id="2" name="Title 1">
            <a:extLst>
              <a:ext uri="{FF2B5EF4-FFF2-40B4-BE49-F238E27FC236}">
                <a16:creationId xmlns:a16="http://schemas.microsoft.com/office/drawing/2014/main" id="{FA706F78-2FF8-95A9-C18E-11EE5246D127}"/>
              </a:ext>
            </a:extLst>
          </p:cNvPr>
          <p:cNvSpPr>
            <a:spLocks noGrp="1"/>
          </p:cNvSpPr>
          <p:nvPr>
            <p:ph type="title"/>
          </p:nvPr>
        </p:nvSpPr>
        <p:spPr/>
        <p:txBody>
          <a:bodyPr/>
          <a:lstStyle/>
          <a:p>
            <a:r>
              <a:rPr lang="en-US" dirty="0"/>
              <a:t>Eligible FSA Expenses – Not a Full List</a:t>
            </a:r>
          </a:p>
        </p:txBody>
      </p:sp>
    </p:spTree>
    <p:extLst>
      <p:ext uri="{BB962C8B-B14F-4D97-AF65-F5344CB8AC3E}">
        <p14:creationId xmlns:p14="http://schemas.microsoft.com/office/powerpoint/2010/main" val="156732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D714592A-5FC2-2324-025E-195259A65BC2}"/>
              </a:ext>
            </a:extLst>
          </p:cNvPr>
          <p:cNvGraphicFramePr>
            <a:graphicFrameLocks noGrp="1"/>
          </p:cNvGraphicFramePr>
          <p:nvPr>
            <p:extLst>
              <p:ext uri="{D42A27DB-BD31-4B8C-83A1-F6EECF244321}">
                <p14:modId xmlns:p14="http://schemas.microsoft.com/office/powerpoint/2010/main" val="3825342902"/>
              </p:ext>
            </p:extLst>
          </p:nvPr>
        </p:nvGraphicFramePr>
        <p:xfrm>
          <a:off x="354509" y="1840509"/>
          <a:ext cx="4217491" cy="3625680"/>
        </p:xfrm>
        <a:graphic>
          <a:graphicData uri="http://schemas.openxmlformats.org/drawingml/2006/table">
            <a:tbl>
              <a:tblPr>
                <a:tableStyleId>{5C22544A-7EE6-4342-B048-85BDC9FD1C3A}</a:tableStyleId>
              </a:tblPr>
              <a:tblGrid>
                <a:gridCol w="2201947">
                  <a:extLst>
                    <a:ext uri="{9D8B030D-6E8A-4147-A177-3AD203B41FA5}">
                      <a16:colId xmlns:a16="http://schemas.microsoft.com/office/drawing/2014/main" val="2453584484"/>
                    </a:ext>
                  </a:extLst>
                </a:gridCol>
                <a:gridCol w="1015910">
                  <a:extLst>
                    <a:ext uri="{9D8B030D-6E8A-4147-A177-3AD203B41FA5}">
                      <a16:colId xmlns:a16="http://schemas.microsoft.com/office/drawing/2014/main" val="3988157079"/>
                    </a:ext>
                  </a:extLst>
                </a:gridCol>
                <a:gridCol w="999634">
                  <a:extLst>
                    <a:ext uri="{9D8B030D-6E8A-4147-A177-3AD203B41FA5}">
                      <a16:colId xmlns:a16="http://schemas.microsoft.com/office/drawing/2014/main" val="177988727"/>
                    </a:ext>
                  </a:extLst>
                </a:gridCol>
              </a:tblGrid>
              <a:tr h="396000">
                <a:tc>
                  <a:txBody>
                    <a:bodyPr/>
                    <a:lstStyle/>
                    <a:p>
                      <a:pPr marL="0" algn="ctr" defTabSz="914400" rtl="0" eaLnBrk="1" latinLnBrk="0" hangingPunct="1"/>
                      <a:endParaRPr lang="en-US" sz="1600" b="1" kern="1200" dirty="0">
                        <a:solidFill>
                          <a:schemeClr val="accent3"/>
                        </a:solidFill>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2"/>
                          </a:solidFill>
                          <a:latin typeface="+mj-lt"/>
                        </a:rPr>
                        <a:t>With</a:t>
                      </a:r>
                      <a:r>
                        <a:rPr lang="en-US" sz="1400" b="1" baseline="0" dirty="0">
                          <a:solidFill>
                            <a:schemeClr val="accent2"/>
                          </a:solidFill>
                          <a:latin typeface="+mj-lt"/>
                        </a:rPr>
                        <a:t> FSA</a:t>
                      </a:r>
                      <a:endParaRPr lang="en-US" sz="1400" b="1" dirty="0">
                        <a:solidFill>
                          <a:schemeClr val="accent2"/>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accent2"/>
                          </a:solidFill>
                          <a:latin typeface="+mj-lt"/>
                        </a:rPr>
                        <a:t>Without FSA</a:t>
                      </a:r>
                      <a:endParaRPr lang="en-US" sz="1400" b="1" dirty="0">
                        <a:solidFill>
                          <a:schemeClr val="accent2"/>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67877"/>
                  </a:ext>
                </a:extLst>
              </a:tr>
              <a:tr h="396000">
                <a:tc>
                  <a:txBody>
                    <a:bodyPr/>
                    <a:lstStyle/>
                    <a:p>
                      <a:r>
                        <a:rPr lang="en-US" sz="1400" b="1" i="0" kern="1200" dirty="0">
                          <a:solidFill>
                            <a:schemeClr val="accent6"/>
                          </a:solidFill>
                          <a:effectLst/>
                          <a:latin typeface="Lato (Body)"/>
                          <a:ea typeface="+mn-ea"/>
                          <a:cs typeface="+mn-cs"/>
                        </a:rPr>
                        <a:t>Annual Salary</a:t>
                      </a:r>
                      <a:endParaRPr lang="en-US" sz="1400" b="1" dirty="0">
                        <a:solidFill>
                          <a:schemeClr val="accent6"/>
                        </a:solidFill>
                        <a:latin typeface="Lato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$50,000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$50,000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765818"/>
                  </a:ext>
                </a:extLst>
              </a:tr>
              <a:tr h="396000">
                <a:tc>
                  <a:txBody>
                    <a:bodyPr/>
                    <a:lstStyle/>
                    <a:p>
                      <a:r>
                        <a:rPr lang="en-GB" sz="1400" b="1" dirty="0">
                          <a:solidFill>
                            <a:schemeClr val="accent6"/>
                          </a:solidFill>
                          <a:latin typeface="Lato (Body)"/>
                        </a:rPr>
                        <a:t>Pre-tax Contribution</a:t>
                      </a:r>
                      <a:endParaRPr lang="en-US" sz="1400" b="1" dirty="0">
                        <a:solidFill>
                          <a:schemeClr val="accent6"/>
                        </a:solidFill>
                        <a:latin typeface="Lato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($2,000)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923481"/>
                  </a:ext>
                </a:extLst>
              </a:tr>
              <a:tr h="396000">
                <a:tc>
                  <a:txBody>
                    <a:bodyPr/>
                    <a:lstStyle/>
                    <a:p>
                      <a:r>
                        <a:rPr lang="en-US" sz="1400" b="1" dirty="0">
                          <a:solidFill>
                            <a:schemeClr val="accent6"/>
                          </a:solidFill>
                          <a:latin typeface="Lato (Body)"/>
                        </a:rPr>
                        <a:t>Taxable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a:ln>
                            <a:noFill/>
                          </a:ln>
                          <a:effectLst/>
                        </a:rPr>
                        <a:t>$48,000</a:t>
                      </a:r>
                      <a:endParaRPr lang="en-US" sz="1200" kern="140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$50,000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68509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400" dirty="0">
                          <a:ln>
                            <a:noFill/>
                          </a:ln>
                          <a:solidFill>
                            <a:schemeClr val="accent6"/>
                          </a:solidFill>
                          <a:effectLst/>
                          <a:latin typeface="Lato (Body)"/>
                        </a:rPr>
                        <a:t>Federal Income, Social Security and Medicare Expenses </a:t>
                      </a:r>
                      <a:endParaRPr lang="en-US" sz="1600" b="1" kern="1400" dirty="0">
                        <a:ln>
                          <a:noFill/>
                        </a:ln>
                        <a:solidFill>
                          <a:schemeClr val="accent6"/>
                        </a:solidFill>
                        <a:effectLst/>
                        <a:latin typeface="Lato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($11,040)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($11,500)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2356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400" dirty="0">
                          <a:ln>
                            <a:noFill/>
                          </a:ln>
                          <a:solidFill>
                            <a:schemeClr val="accent6"/>
                          </a:solidFill>
                          <a:effectLst/>
                          <a:latin typeface="Lato (Body)"/>
                        </a:rPr>
                        <a:t>After tax dollars spent</a:t>
                      </a:r>
                      <a:endParaRPr lang="en-US" sz="1600" b="1" kern="1400" dirty="0">
                        <a:ln>
                          <a:noFill/>
                        </a:ln>
                        <a:solidFill>
                          <a:schemeClr val="accent6"/>
                        </a:solidFill>
                        <a:effectLst/>
                        <a:latin typeface="Lato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a:ln>
                            <a:noFill/>
                          </a:ln>
                          <a:effectLst/>
                        </a:rPr>
                        <a:t>$0</a:t>
                      </a:r>
                      <a:endParaRPr lang="en-US" sz="1200" kern="140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$2,000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085277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400" dirty="0">
                          <a:ln>
                            <a:noFill/>
                          </a:ln>
                          <a:solidFill>
                            <a:schemeClr val="accent6"/>
                          </a:solidFill>
                          <a:effectLst/>
                          <a:latin typeface="Lato (Body)"/>
                        </a:rPr>
                        <a:t>Real Spendable Income</a:t>
                      </a:r>
                      <a:endParaRPr lang="en-US" sz="1600" b="1" kern="1400" dirty="0">
                        <a:ln>
                          <a:noFill/>
                        </a:ln>
                        <a:solidFill>
                          <a:schemeClr val="accent6"/>
                        </a:solidFill>
                        <a:effectLst/>
                        <a:latin typeface="Lato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$36,960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$36,500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17612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400" dirty="0">
                          <a:ln>
                            <a:noFill/>
                          </a:ln>
                          <a:solidFill>
                            <a:schemeClr val="accent6"/>
                          </a:solidFill>
                          <a:effectLst/>
                          <a:latin typeface="Lato (Body)"/>
                        </a:rPr>
                        <a:t>Savings with FSA</a:t>
                      </a:r>
                      <a:endParaRPr lang="en-US" sz="1600" b="1" kern="1400" dirty="0">
                        <a:ln>
                          <a:noFill/>
                        </a:ln>
                        <a:solidFill>
                          <a:schemeClr val="accent6"/>
                        </a:solidFill>
                        <a:effectLst/>
                        <a:latin typeface="Lato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a:ln>
                            <a:noFill/>
                          </a:ln>
                          <a:effectLst/>
                        </a:rPr>
                        <a:t>$460</a:t>
                      </a:r>
                      <a:endParaRPr lang="en-US" sz="1200" kern="140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19000"/>
                        </a:lnSpc>
                        <a:spcBef>
                          <a:spcPts val="0"/>
                        </a:spcBef>
                        <a:spcAft>
                          <a:spcPts val="600"/>
                        </a:spcAft>
                      </a:pPr>
                      <a:r>
                        <a:rPr lang="en-US" sz="1100" kern="1400" dirty="0">
                          <a:ln>
                            <a:noFill/>
                          </a:ln>
                          <a:effectLst/>
                        </a:rPr>
                        <a:t>$0</a:t>
                      </a:r>
                      <a:endParaRPr lang="en-US" sz="12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4424398"/>
                  </a:ext>
                </a:extLst>
              </a:tr>
            </a:tbl>
          </a:graphicData>
        </a:graphic>
      </p:graphicFrame>
      <p:sp>
        <p:nvSpPr>
          <p:cNvPr id="6" name="TextBox 5">
            <a:extLst>
              <a:ext uri="{FF2B5EF4-FFF2-40B4-BE49-F238E27FC236}">
                <a16:creationId xmlns:a16="http://schemas.microsoft.com/office/drawing/2014/main" id="{0D47474F-F60A-E510-D858-CFB3A161B2A3}"/>
              </a:ext>
            </a:extLst>
          </p:cNvPr>
          <p:cNvSpPr txBox="1"/>
          <p:nvPr/>
        </p:nvSpPr>
        <p:spPr>
          <a:xfrm>
            <a:off x="624017" y="1196249"/>
            <a:ext cx="1210268" cy="246221"/>
          </a:xfrm>
          <a:prstGeom prst="rect">
            <a:avLst/>
          </a:prstGeom>
          <a:noFill/>
        </p:spPr>
        <p:txBody>
          <a:bodyPr wrap="none" lIns="0" tIns="0" rIns="0" bIns="0" rtlCol="0">
            <a:spAutoFit/>
          </a:bodyPr>
          <a:lstStyle/>
          <a:p>
            <a:pPr algn="l"/>
            <a:r>
              <a:rPr lang="en-US" sz="1600" b="1" dirty="0">
                <a:solidFill>
                  <a:schemeClr val="accent3"/>
                </a:solidFill>
                <a:latin typeface="+mj-lt"/>
              </a:rPr>
              <a:t>An example…</a:t>
            </a:r>
          </a:p>
        </p:txBody>
      </p:sp>
      <p:pic>
        <p:nvPicPr>
          <p:cNvPr id="15" name="Picture 14">
            <a:extLst>
              <a:ext uri="{FF2B5EF4-FFF2-40B4-BE49-F238E27FC236}">
                <a16:creationId xmlns:a16="http://schemas.microsoft.com/office/drawing/2014/main" id="{DB78068E-AB1B-66DA-56E0-D6F9104D3E05}"/>
              </a:ext>
            </a:extLst>
          </p:cNvPr>
          <p:cNvPicPr>
            <a:picLocks noChangeAspect="1"/>
          </p:cNvPicPr>
          <p:nvPr/>
        </p:nvPicPr>
        <p:blipFill>
          <a:blip r:embed="rId3"/>
          <a:srcRect/>
          <a:stretch/>
        </p:blipFill>
        <p:spPr>
          <a:xfrm>
            <a:off x="4933537" y="1268061"/>
            <a:ext cx="3982119" cy="4846370"/>
          </a:xfrm>
          <a:prstGeom prst="rect">
            <a:avLst/>
          </a:prstGeom>
        </p:spPr>
      </p:pic>
      <p:sp>
        <p:nvSpPr>
          <p:cNvPr id="3" name="Title 2">
            <a:extLst>
              <a:ext uri="{FF2B5EF4-FFF2-40B4-BE49-F238E27FC236}">
                <a16:creationId xmlns:a16="http://schemas.microsoft.com/office/drawing/2014/main" id="{40383FB9-4BA5-CC7C-8015-A2B40AA9E8E5}"/>
              </a:ext>
            </a:extLst>
          </p:cNvPr>
          <p:cNvSpPr>
            <a:spLocks noGrp="1"/>
          </p:cNvSpPr>
          <p:nvPr>
            <p:ph type="title"/>
          </p:nvPr>
        </p:nvSpPr>
        <p:spPr>
          <a:xfrm>
            <a:off x="140110" y="174270"/>
            <a:ext cx="5943600" cy="822960"/>
          </a:xfrm>
        </p:spPr>
        <p:txBody>
          <a:bodyPr/>
          <a:lstStyle/>
          <a:p>
            <a:r>
              <a:rPr lang="en-US" dirty="0">
                <a:solidFill>
                  <a:schemeClr val="tx1"/>
                </a:solidFill>
              </a:rPr>
              <a:t>How Much Can I Save? </a:t>
            </a:r>
          </a:p>
        </p:txBody>
      </p:sp>
    </p:spTree>
    <p:extLst>
      <p:ext uri="{BB962C8B-B14F-4D97-AF65-F5344CB8AC3E}">
        <p14:creationId xmlns:p14="http://schemas.microsoft.com/office/powerpoint/2010/main" val="141978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BC4572-B090-E62C-CD5A-4C0F0B3CDD85}"/>
              </a:ext>
            </a:extLst>
          </p:cNvPr>
          <p:cNvSpPr>
            <a:spLocks noGrp="1"/>
          </p:cNvSpPr>
          <p:nvPr>
            <p:ph type="body" sz="quarter" idx="13"/>
          </p:nvPr>
        </p:nvSpPr>
        <p:spPr/>
        <p:txBody>
          <a:bodyPr/>
          <a:lstStyle/>
          <a:p>
            <a:r>
              <a:rPr lang="en-US" dirty="0"/>
              <a:t>Health Equity </a:t>
            </a:r>
          </a:p>
        </p:txBody>
      </p:sp>
      <p:sp>
        <p:nvSpPr>
          <p:cNvPr id="4" name="Title 3">
            <a:extLst>
              <a:ext uri="{FF2B5EF4-FFF2-40B4-BE49-F238E27FC236}">
                <a16:creationId xmlns:a16="http://schemas.microsoft.com/office/drawing/2014/main" id="{88AB30C9-0ED6-B58F-6D76-A6A106E71B67}"/>
              </a:ext>
            </a:extLst>
          </p:cNvPr>
          <p:cNvSpPr>
            <a:spLocks noGrp="1"/>
          </p:cNvSpPr>
          <p:nvPr>
            <p:ph type="title"/>
          </p:nvPr>
        </p:nvSpPr>
        <p:spPr/>
        <p:txBody>
          <a:bodyPr/>
          <a:lstStyle/>
          <a:p>
            <a:r>
              <a:rPr lang="en-US" dirty="0"/>
              <a:t>FSA Receipt Reporting </a:t>
            </a:r>
          </a:p>
        </p:txBody>
      </p:sp>
      <p:pic>
        <p:nvPicPr>
          <p:cNvPr id="10" name="Picture 9">
            <a:extLst>
              <a:ext uri="{FF2B5EF4-FFF2-40B4-BE49-F238E27FC236}">
                <a16:creationId xmlns:a16="http://schemas.microsoft.com/office/drawing/2014/main" id="{5D118066-6F67-76AE-06AA-DC33966E614B}"/>
              </a:ext>
            </a:extLst>
          </p:cNvPr>
          <p:cNvPicPr>
            <a:picLocks noChangeAspect="1"/>
          </p:cNvPicPr>
          <p:nvPr/>
        </p:nvPicPr>
        <p:blipFill>
          <a:blip r:embed="rId2"/>
          <a:stretch>
            <a:fillRect/>
          </a:stretch>
        </p:blipFill>
        <p:spPr>
          <a:xfrm>
            <a:off x="5123889" y="1738076"/>
            <a:ext cx="4020111" cy="3381847"/>
          </a:xfrm>
          <a:prstGeom prst="rect">
            <a:avLst/>
          </a:prstGeom>
        </p:spPr>
      </p:pic>
      <p:pic>
        <p:nvPicPr>
          <p:cNvPr id="3" name="Picture 2">
            <a:extLst>
              <a:ext uri="{FF2B5EF4-FFF2-40B4-BE49-F238E27FC236}">
                <a16:creationId xmlns:a16="http://schemas.microsoft.com/office/drawing/2014/main" id="{341D2D69-BBEA-97A2-9446-A43A025CD5A9}"/>
              </a:ext>
            </a:extLst>
          </p:cNvPr>
          <p:cNvPicPr>
            <a:picLocks noChangeAspect="1"/>
          </p:cNvPicPr>
          <p:nvPr/>
        </p:nvPicPr>
        <p:blipFill>
          <a:blip r:embed="rId3"/>
          <a:stretch>
            <a:fillRect/>
          </a:stretch>
        </p:blipFill>
        <p:spPr>
          <a:xfrm>
            <a:off x="228600" y="2121452"/>
            <a:ext cx="4578028" cy="2615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46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Life &amp; Accidental Death &amp; Dismemberment (AD&amp;D) Plans Offered</a:t>
            </a:r>
          </a:p>
        </p:txBody>
      </p:sp>
      <p:sp>
        <p:nvSpPr>
          <p:cNvPr id="7" name="Text Placeholder 6"/>
          <p:cNvSpPr>
            <a:spLocks noGrp="1"/>
          </p:cNvSpPr>
          <p:nvPr>
            <p:ph type="body" sz="quarter" idx="4294967295"/>
          </p:nvPr>
        </p:nvSpPr>
        <p:spPr>
          <a:xfrm>
            <a:off x="0" y="1395413"/>
            <a:ext cx="8583613" cy="4322762"/>
          </a:xfrm>
        </p:spPr>
        <p:txBody>
          <a:bodyPr/>
          <a:lstStyle/>
          <a:p>
            <a:pPr>
              <a:spcAft>
                <a:spcPts val="600"/>
              </a:spcAft>
            </a:pPr>
            <a:r>
              <a:rPr lang="en-US" dirty="0">
                <a:solidFill>
                  <a:schemeClr val="tx2"/>
                </a:solidFill>
              </a:rPr>
              <a:t>Basic Life and AD&amp;D insurance:</a:t>
            </a:r>
          </a:p>
          <a:p>
            <a:pPr marL="285750" indent="-285750">
              <a:spcAft>
                <a:spcPts val="0"/>
              </a:spcAft>
              <a:buFont typeface="Arial" panose="020B0604020202020204" pitchFamily="34" charset="0"/>
              <a:buChar char="•"/>
            </a:pPr>
            <a:r>
              <a:rPr lang="en-US" sz="1400" dirty="0">
                <a:solidFill>
                  <a:schemeClr val="tx2"/>
                </a:solidFill>
              </a:rPr>
              <a:t>City of Urbandale pays for this coverage</a:t>
            </a:r>
          </a:p>
          <a:p>
            <a:pPr marL="285750" indent="-285750">
              <a:spcAft>
                <a:spcPts val="0"/>
              </a:spcAft>
              <a:buFont typeface="Arial" panose="020B0604020202020204" pitchFamily="34" charset="0"/>
              <a:buChar char="•"/>
            </a:pPr>
            <a:r>
              <a:rPr lang="en-US" sz="1400" dirty="0">
                <a:solidFill>
                  <a:schemeClr val="tx2"/>
                </a:solidFill>
              </a:rPr>
              <a:t>This coverage is through Symetra</a:t>
            </a:r>
          </a:p>
          <a:p>
            <a:pPr marL="285750" indent="-285750">
              <a:spcAft>
                <a:spcPts val="0"/>
              </a:spcAft>
              <a:buFont typeface="Arial" panose="020B0604020202020204" pitchFamily="34" charset="0"/>
              <a:buChar char="•"/>
            </a:pPr>
            <a:r>
              <a:rPr lang="en-US" sz="1400" dirty="0">
                <a:solidFill>
                  <a:schemeClr val="tx2"/>
                </a:solidFill>
              </a:rPr>
              <a:t>This coverage will pay if you pass away or become seriously injured as a result of an accident </a:t>
            </a:r>
          </a:p>
          <a:p>
            <a:pPr marL="285750" indent="-285750">
              <a:spcAft>
                <a:spcPts val="0"/>
              </a:spcAft>
              <a:buFont typeface="Arial" panose="020B0604020202020204" pitchFamily="34" charset="0"/>
              <a:buChar char="•"/>
            </a:pPr>
            <a:r>
              <a:rPr lang="en-US" sz="1400" dirty="0">
                <a:solidFill>
                  <a:schemeClr val="tx2"/>
                </a:solidFill>
              </a:rPr>
              <a:t>Full-Time Non-Union – 1x annual earning to max $200,000 </a:t>
            </a:r>
          </a:p>
          <a:p>
            <a:pPr marL="285750" indent="-285750">
              <a:spcAft>
                <a:spcPts val="0"/>
              </a:spcAft>
              <a:buFont typeface="Arial" panose="020B0604020202020204" pitchFamily="34" charset="0"/>
              <a:buChar char="•"/>
            </a:pPr>
            <a:r>
              <a:rPr lang="en-US" sz="1400" dirty="0">
                <a:solidFill>
                  <a:schemeClr val="tx2"/>
                </a:solidFill>
              </a:rPr>
              <a:t>Police and Fire - $50,000</a:t>
            </a:r>
          </a:p>
          <a:p>
            <a:pPr marL="285750" indent="-285750">
              <a:spcAft>
                <a:spcPts val="0"/>
              </a:spcAft>
              <a:buFont typeface="Arial" panose="020B0604020202020204" pitchFamily="34" charset="0"/>
              <a:buChar char="•"/>
            </a:pPr>
            <a:r>
              <a:rPr lang="en-US" sz="1400" dirty="0">
                <a:solidFill>
                  <a:schemeClr val="tx2"/>
                </a:solidFill>
              </a:rPr>
              <a:t>Labor Union - $10,000</a:t>
            </a:r>
          </a:p>
          <a:p>
            <a:pPr marL="285750" indent="-285750">
              <a:spcAft>
                <a:spcPts val="0"/>
              </a:spcAft>
              <a:buFont typeface="Arial" panose="020B0604020202020204" pitchFamily="34" charset="0"/>
              <a:buChar char="•"/>
            </a:pPr>
            <a:r>
              <a:rPr lang="en-US" sz="1400" dirty="0">
                <a:solidFill>
                  <a:schemeClr val="tx2"/>
                </a:solidFill>
              </a:rPr>
              <a:t>PPT30 – Pay 50% of the $10,000 offered</a:t>
            </a:r>
          </a:p>
          <a:p>
            <a:pPr marL="285750" indent="-285750">
              <a:spcAft>
                <a:spcPts val="0"/>
              </a:spcAft>
              <a:buFont typeface="Arial" panose="020B0604020202020204" pitchFamily="34" charset="0"/>
              <a:buChar char="•"/>
            </a:pPr>
            <a:endParaRPr lang="en-US" dirty="0">
              <a:solidFill>
                <a:schemeClr val="tx2"/>
              </a:solidFill>
            </a:endParaRPr>
          </a:p>
          <a:p>
            <a:pPr>
              <a:spcAft>
                <a:spcPts val="600"/>
              </a:spcAft>
            </a:pPr>
            <a:r>
              <a:rPr lang="en-US" dirty="0">
                <a:solidFill>
                  <a:schemeClr val="tx2"/>
                </a:solidFill>
              </a:rPr>
              <a:t>Optional Life insurance:</a:t>
            </a:r>
          </a:p>
          <a:p>
            <a:pPr marL="285750" indent="-285750">
              <a:spcAft>
                <a:spcPts val="0"/>
              </a:spcAft>
              <a:buFont typeface="Arial" panose="020B0604020202020204" pitchFamily="34" charset="0"/>
              <a:buChar char="•"/>
            </a:pPr>
            <a:r>
              <a:rPr lang="en-US" sz="1400" dirty="0">
                <a:solidFill>
                  <a:schemeClr val="tx2"/>
                </a:solidFill>
              </a:rPr>
              <a:t>This coverage is through Symetra</a:t>
            </a:r>
          </a:p>
          <a:p>
            <a:pPr marL="285750" indent="-285750">
              <a:spcAft>
                <a:spcPts val="0"/>
              </a:spcAft>
              <a:buFont typeface="Arial" panose="020B0604020202020204" pitchFamily="34" charset="0"/>
              <a:buChar char="•"/>
            </a:pPr>
            <a:r>
              <a:rPr lang="en-US" sz="1400" dirty="0">
                <a:solidFill>
                  <a:schemeClr val="tx2"/>
                </a:solidFill>
              </a:rPr>
              <a:t>For yourself – 5x annual earnings to a maximum of $500,000</a:t>
            </a:r>
          </a:p>
          <a:p>
            <a:pPr marL="285750" indent="-285750">
              <a:spcAft>
                <a:spcPts val="0"/>
              </a:spcAft>
              <a:buFont typeface="Arial" panose="020B0604020202020204" pitchFamily="34" charset="0"/>
              <a:buChar char="•"/>
            </a:pPr>
            <a:r>
              <a:rPr lang="en-US" sz="1400" dirty="0">
                <a:solidFill>
                  <a:schemeClr val="tx2"/>
                </a:solidFill>
              </a:rPr>
              <a:t>For your spouse – Increments of $5,000 up to $250,000 (not to exceed 50% of EE's amount)</a:t>
            </a:r>
            <a:br>
              <a:rPr lang="en-US" sz="1400" dirty="0">
                <a:solidFill>
                  <a:schemeClr val="tx2"/>
                </a:solidFill>
              </a:rPr>
            </a:br>
            <a:endParaRPr lang="en-US" sz="1400" dirty="0">
              <a:solidFill>
                <a:schemeClr val="tx2"/>
              </a:solidFill>
            </a:endParaRPr>
          </a:p>
          <a:p>
            <a:pPr marL="285750" indent="-285750">
              <a:spcAft>
                <a:spcPts val="0"/>
              </a:spcAft>
              <a:buFont typeface="Arial" panose="020B0604020202020204" pitchFamily="34" charset="0"/>
              <a:buChar char="•"/>
            </a:pPr>
            <a:r>
              <a:rPr lang="en-US" sz="1400" dirty="0">
                <a:solidFill>
                  <a:schemeClr val="tx2"/>
                </a:solidFill>
              </a:rPr>
              <a:t>Unmarried dependent children from birth to age 26: $10,000 </a:t>
            </a:r>
            <a:br>
              <a:rPr lang="en-US" sz="1400" dirty="0">
                <a:solidFill>
                  <a:schemeClr val="tx2"/>
                </a:solidFill>
              </a:rPr>
            </a:br>
            <a:endParaRPr lang="en-US" sz="1400" dirty="0">
              <a:solidFill>
                <a:schemeClr val="tx2"/>
              </a:solidFill>
            </a:endParaRPr>
          </a:p>
          <a:p>
            <a:pPr marL="285750" indent="-285750">
              <a:spcAft>
                <a:spcPts val="0"/>
              </a:spcAft>
              <a:buFont typeface="Arial" panose="020B0604020202020204" pitchFamily="34" charset="0"/>
              <a:buChar char="•"/>
            </a:pPr>
            <a:endParaRPr lang="en-US" sz="1400" dirty="0">
              <a:solidFill>
                <a:schemeClr val="tx2"/>
              </a:solidFill>
            </a:endParaRPr>
          </a:p>
          <a:p>
            <a:pPr marL="285750" indent="-285750">
              <a:spcAft>
                <a:spcPts val="0"/>
              </a:spcAft>
              <a:buFont typeface="Arial" panose="020B0604020202020204" pitchFamily="34" charset="0"/>
              <a:buChar char="•"/>
            </a:pPr>
            <a:r>
              <a:rPr lang="en-US" sz="1400" dirty="0">
                <a:solidFill>
                  <a:schemeClr val="tx2"/>
                </a:solidFill>
              </a:rPr>
              <a:t>Symetra is offering a one-time enrollment up to $150,000 election with no health questions </a:t>
            </a:r>
            <a:endParaRPr lang="en-US" dirty="0">
              <a:solidFill>
                <a:schemeClr val="tx2"/>
              </a:solidFill>
            </a:endParaRPr>
          </a:p>
        </p:txBody>
      </p:sp>
    </p:spTree>
    <p:extLst>
      <p:ext uri="{BB962C8B-B14F-4D97-AF65-F5344CB8AC3E}">
        <p14:creationId xmlns:p14="http://schemas.microsoft.com/office/powerpoint/2010/main" val="33950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599" y="279867"/>
            <a:ext cx="7363691" cy="990599"/>
          </a:xfrm>
        </p:spPr>
        <p:txBody>
          <a:bodyPr/>
          <a:lstStyle/>
          <a:p>
            <a:r>
              <a:rPr lang="en-US" dirty="0"/>
              <a:t>Disability Plans Offered</a:t>
            </a:r>
          </a:p>
        </p:txBody>
      </p:sp>
      <p:sp>
        <p:nvSpPr>
          <p:cNvPr id="7" name="Text Placeholder 6"/>
          <p:cNvSpPr>
            <a:spLocks noGrp="1"/>
          </p:cNvSpPr>
          <p:nvPr>
            <p:ph type="body" sz="quarter" idx="10"/>
          </p:nvPr>
        </p:nvSpPr>
        <p:spPr>
          <a:xfrm>
            <a:off x="228599" y="1642630"/>
            <a:ext cx="8582891" cy="4322618"/>
          </a:xfrm>
        </p:spPr>
        <p:txBody>
          <a:bodyPr/>
          <a:lstStyle/>
          <a:p>
            <a:pPr>
              <a:spcAft>
                <a:spcPts val="0"/>
              </a:spcAft>
            </a:pPr>
            <a:endParaRPr lang="en-US" dirty="0">
              <a:solidFill>
                <a:schemeClr val="tx2"/>
              </a:solidFill>
            </a:endParaRPr>
          </a:p>
          <a:p>
            <a:pPr>
              <a:spcAft>
                <a:spcPts val="600"/>
              </a:spcAft>
            </a:pPr>
            <a:r>
              <a:rPr lang="en-US" dirty="0">
                <a:solidFill>
                  <a:schemeClr val="tx2"/>
                </a:solidFill>
              </a:rPr>
              <a:t>Long Term Disability insurance:</a:t>
            </a:r>
          </a:p>
          <a:p>
            <a:pPr marL="285750" indent="-285750">
              <a:spcAft>
                <a:spcPts val="0"/>
              </a:spcAft>
              <a:buFont typeface="Arial" panose="020B0604020202020204" pitchFamily="34" charset="0"/>
              <a:buChar char="•"/>
            </a:pPr>
            <a:r>
              <a:rPr lang="en-US" sz="1400" dirty="0">
                <a:solidFill>
                  <a:schemeClr val="tx2"/>
                </a:solidFill>
              </a:rPr>
              <a:t>Symetra</a:t>
            </a:r>
          </a:p>
          <a:p>
            <a:pPr marL="285750" indent="-285750">
              <a:spcAft>
                <a:spcPts val="0"/>
              </a:spcAft>
              <a:buFont typeface="Arial" panose="020B0604020202020204" pitchFamily="34" charset="0"/>
              <a:buChar char="•"/>
            </a:pPr>
            <a:r>
              <a:rPr lang="en-US" sz="1400" dirty="0">
                <a:solidFill>
                  <a:schemeClr val="tx2"/>
                </a:solidFill>
              </a:rPr>
              <a:t>Company Paid</a:t>
            </a:r>
          </a:p>
          <a:p>
            <a:pPr marL="285750" indent="-285750">
              <a:spcAft>
                <a:spcPts val="0"/>
              </a:spcAft>
              <a:buFont typeface="Arial" panose="020B0604020202020204" pitchFamily="34" charset="0"/>
              <a:buChar char="•"/>
            </a:pPr>
            <a:r>
              <a:rPr lang="en-US" sz="1400" dirty="0">
                <a:solidFill>
                  <a:schemeClr val="tx2"/>
                </a:solidFill>
              </a:rPr>
              <a:t>Full-Time Non-Union Benefit </a:t>
            </a:r>
          </a:p>
        </p:txBody>
      </p:sp>
      <p:graphicFrame>
        <p:nvGraphicFramePr>
          <p:cNvPr id="4" name="Content Placeholder 3"/>
          <p:cNvGraphicFramePr>
            <a:graphicFrameLocks/>
          </p:cNvGraphicFramePr>
          <p:nvPr>
            <p:extLst>
              <p:ext uri="{D42A27DB-BD31-4B8C-83A1-F6EECF244321}">
                <p14:modId xmlns:p14="http://schemas.microsoft.com/office/powerpoint/2010/main" val="29081869"/>
              </p:ext>
            </p:extLst>
          </p:nvPr>
        </p:nvGraphicFramePr>
        <p:xfrm>
          <a:off x="3742633" y="1971719"/>
          <a:ext cx="3364755" cy="1854200"/>
        </p:xfrm>
        <a:graphic>
          <a:graphicData uri="http://schemas.openxmlformats.org/drawingml/2006/table">
            <a:tbl>
              <a:tblPr firstRow="1" bandRow="1">
                <a:tableStyleId>{5C22544A-7EE6-4342-B048-85BDC9FD1C3A}</a:tableStyleId>
              </a:tblPr>
              <a:tblGrid>
                <a:gridCol w="1375708">
                  <a:extLst>
                    <a:ext uri="{9D8B030D-6E8A-4147-A177-3AD203B41FA5}">
                      <a16:colId xmlns:a16="http://schemas.microsoft.com/office/drawing/2014/main" val="20000"/>
                    </a:ext>
                  </a:extLst>
                </a:gridCol>
                <a:gridCol w="1989047">
                  <a:extLst>
                    <a:ext uri="{9D8B030D-6E8A-4147-A177-3AD203B41FA5}">
                      <a16:colId xmlns:a16="http://schemas.microsoft.com/office/drawing/2014/main" val="20002"/>
                    </a:ext>
                  </a:extLst>
                </a:gridCol>
              </a:tblGrid>
              <a:tr h="370840">
                <a:tc>
                  <a:txBody>
                    <a:bodyPr/>
                    <a:lstStyle/>
                    <a:p>
                      <a:r>
                        <a:rPr lang="en-US" sz="1000" baseline="0" dirty="0">
                          <a:solidFill>
                            <a:schemeClr val="bg1"/>
                          </a:solidFill>
                          <a:latin typeface="+mn-lt"/>
                        </a:rPr>
                        <a:t>Symetra</a:t>
                      </a:r>
                      <a:endParaRPr lang="en-US" sz="1000" dirty="0">
                        <a:solidFill>
                          <a:schemeClr val="bg1"/>
                        </a:solidFill>
                        <a:latin typeface="+mn-lt"/>
                      </a:endParaRP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tc>
                  <a:txBody>
                    <a:bodyPr/>
                    <a:lstStyle/>
                    <a:p>
                      <a:pPr algn="ctr"/>
                      <a:r>
                        <a:rPr lang="en-US" sz="1000" dirty="0">
                          <a:solidFill>
                            <a:schemeClr val="bg1"/>
                          </a:solidFill>
                          <a:latin typeface="+mn-lt"/>
                        </a:rPr>
                        <a:t>Long-term Disability</a:t>
                      </a: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solidFill>
                      <a:srgbClr val="6FACDE"/>
                    </a:solidFill>
                  </a:tcPr>
                </a:tc>
                <a:extLst>
                  <a:ext uri="{0D108BD9-81ED-4DB2-BD59-A6C34878D82A}">
                    <a16:rowId xmlns:a16="http://schemas.microsoft.com/office/drawing/2014/main" val="10000"/>
                  </a:ext>
                </a:extLst>
              </a:tr>
              <a:tr h="370840">
                <a:tc>
                  <a:txBody>
                    <a:bodyPr/>
                    <a:lstStyle/>
                    <a:p>
                      <a:r>
                        <a:rPr lang="en-US" sz="1000" b="1" dirty="0">
                          <a:solidFill>
                            <a:schemeClr val="accent1"/>
                          </a:solidFill>
                          <a:latin typeface="+mn-lt"/>
                        </a:rPr>
                        <a:t>Benefit Amount</a:t>
                      </a: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1"/>
                          </a:solidFill>
                          <a:latin typeface="+mn-lt"/>
                        </a:rPr>
                        <a:t>60% monthly</a:t>
                      </a:r>
                      <a:r>
                        <a:rPr lang="en-US" sz="1000" baseline="0" dirty="0">
                          <a:solidFill>
                            <a:schemeClr val="accent1"/>
                          </a:solidFill>
                          <a:latin typeface="+mn-lt"/>
                        </a:rPr>
                        <a:t> e</a:t>
                      </a:r>
                      <a:r>
                        <a:rPr lang="en-US" sz="1000" dirty="0">
                          <a:solidFill>
                            <a:schemeClr val="accent1"/>
                          </a:solidFill>
                          <a:latin typeface="+mn-lt"/>
                        </a:rPr>
                        <a:t>arnings</a:t>
                      </a: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000" b="1" dirty="0">
                          <a:solidFill>
                            <a:schemeClr val="accent1"/>
                          </a:solidFill>
                          <a:latin typeface="+mn-lt"/>
                        </a:rPr>
                        <a:t>Maximum Benefit</a:t>
                      </a: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1"/>
                          </a:solidFill>
                          <a:latin typeface="+mn-lt"/>
                        </a:rPr>
                        <a:t>$6,000</a:t>
                      </a:r>
                      <a:r>
                        <a:rPr lang="en-US" sz="1000" baseline="0" dirty="0">
                          <a:solidFill>
                            <a:schemeClr val="accent1"/>
                          </a:solidFill>
                          <a:latin typeface="+mn-lt"/>
                        </a:rPr>
                        <a:t> per month</a:t>
                      </a:r>
                      <a:endParaRPr lang="en-US" sz="1000" dirty="0">
                        <a:solidFill>
                          <a:schemeClr val="accent1"/>
                        </a:solidFill>
                        <a:latin typeface="+mn-lt"/>
                      </a:endParaRP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000" b="1" dirty="0">
                          <a:solidFill>
                            <a:schemeClr val="accent1"/>
                          </a:solidFill>
                          <a:latin typeface="+mn-lt"/>
                        </a:rPr>
                        <a:t>Benefit</a:t>
                      </a:r>
                      <a:r>
                        <a:rPr lang="en-US" sz="1000" b="1" baseline="0" dirty="0">
                          <a:solidFill>
                            <a:schemeClr val="accent1"/>
                          </a:solidFill>
                          <a:latin typeface="+mn-lt"/>
                        </a:rPr>
                        <a:t> Duration</a:t>
                      </a:r>
                      <a:endParaRPr lang="en-US" sz="1000" b="1" dirty="0">
                        <a:solidFill>
                          <a:schemeClr val="accent1"/>
                        </a:solidFill>
                        <a:latin typeface="+mn-lt"/>
                      </a:endParaRP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1"/>
                          </a:solidFill>
                          <a:latin typeface="+mn-lt"/>
                        </a:rPr>
                        <a:t>SSNRA or To age 65</a:t>
                      </a: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000" b="1" dirty="0">
                          <a:solidFill>
                            <a:schemeClr val="accent1"/>
                          </a:solidFill>
                          <a:latin typeface="+mn-lt"/>
                        </a:rPr>
                        <a:t>Elimination Period</a:t>
                      </a: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1"/>
                          </a:solidFill>
                          <a:latin typeface="+mn-lt"/>
                        </a:rPr>
                        <a:t>90 days</a:t>
                      </a:r>
                    </a:p>
                  </a:txBody>
                  <a:tcPr anchor="ctr">
                    <a:lnL w="12700" cap="flat" cmpd="sng" algn="ctr">
                      <a:solidFill>
                        <a:srgbClr val="6FACDE"/>
                      </a:solidFill>
                      <a:prstDash val="solid"/>
                      <a:round/>
                      <a:headEnd type="none" w="med" len="med"/>
                      <a:tailEnd type="none" w="med" len="med"/>
                    </a:lnL>
                    <a:lnR w="12700" cap="flat" cmpd="sng" algn="ctr">
                      <a:solidFill>
                        <a:srgbClr val="6FACDE"/>
                      </a:solidFill>
                      <a:prstDash val="solid"/>
                      <a:round/>
                      <a:headEnd type="none" w="med" len="med"/>
                      <a:tailEnd type="none" w="med" len="med"/>
                    </a:lnR>
                    <a:lnT w="12700" cap="flat" cmpd="sng" algn="ctr">
                      <a:solidFill>
                        <a:srgbClr val="6FACDE"/>
                      </a:solidFill>
                      <a:prstDash val="solid"/>
                      <a:round/>
                      <a:headEnd type="none" w="med" len="med"/>
                      <a:tailEnd type="none" w="med" len="med"/>
                    </a:lnT>
                    <a:lnB w="12700" cap="flat" cmpd="sng" algn="ctr">
                      <a:solidFill>
                        <a:srgbClr val="6FACDE"/>
                      </a:solidFill>
                      <a:prstDash val="solid"/>
                      <a:round/>
                      <a:headEnd type="none" w="med" len="med"/>
                      <a:tailEnd type="none" w="med" len="med"/>
                    </a:lnB>
                    <a:noFill/>
                  </a:tcPr>
                </a:tc>
                <a:extLst>
                  <a:ext uri="{0D108BD9-81ED-4DB2-BD59-A6C34878D82A}">
                    <a16:rowId xmlns:a16="http://schemas.microsoft.com/office/drawing/2014/main" val="2531695854"/>
                  </a:ext>
                </a:extLst>
              </a:tr>
            </a:tbl>
          </a:graphicData>
        </a:graphic>
      </p:graphicFrame>
    </p:spTree>
    <p:extLst>
      <p:ext uri="{BB962C8B-B14F-4D97-AF65-F5344CB8AC3E}">
        <p14:creationId xmlns:p14="http://schemas.microsoft.com/office/powerpoint/2010/main" val="293328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599" y="279867"/>
            <a:ext cx="7363691" cy="990599"/>
          </a:xfrm>
        </p:spPr>
        <p:txBody>
          <a:bodyPr/>
          <a:lstStyle/>
          <a:p>
            <a:r>
              <a:rPr lang="en-US" dirty="0"/>
              <a:t>Special Enrollment Periods</a:t>
            </a:r>
          </a:p>
        </p:txBody>
      </p:sp>
      <p:sp>
        <p:nvSpPr>
          <p:cNvPr id="7" name="Text Placeholder 6"/>
          <p:cNvSpPr>
            <a:spLocks noGrp="1"/>
          </p:cNvSpPr>
          <p:nvPr>
            <p:ph type="body" sz="quarter" idx="10"/>
          </p:nvPr>
        </p:nvSpPr>
        <p:spPr>
          <a:xfrm>
            <a:off x="228599" y="1690255"/>
            <a:ext cx="8582891" cy="4322618"/>
          </a:xfrm>
        </p:spPr>
        <p:txBody>
          <a:bodyPr/>
          <a:lstStyle/>
          <a:p>
            <a:r>
              <a:rPr lang="en-US" dirty="0">
                <a:solidFill>
                  <a:schemeClr val="tx2"/>
                </a:solidFill>
              </a:rPr>
              <a:t>Elections made at Open Enrollment will remain until the next open enrollment unless you or your family members experience a qualifying event. If you experience a qualifying event, you must contact HR within 30 days.</a:t>
            </a:r>
          </a:p>
          <a:p>
            <a:r>
              <a:rPr lang="en-US" dirty="0">
                <a:solidFill>
                  <a:schemeClr val="tx2"/>
                </a:solidFill>
              </a:rPr>
              <a:t>Qualifying events include: </a:t>
            </a:r>
          </a:p>
          <a:p>
            <a:pPr marL="285750" indent="-285750">
              <a:buFont typeface="Arial" panose="020B0604020202020204" pitchFamily="34" charset="0"/>
              <a:buChar char="•"/>
            </a:pPr>
            <a:r>
              <a:rPr lang="en-US" dirty="0">
                <a:solidFill>
                  <a:schemeClr val="tx2"/>
                </a:solidFill>
              </a:rPr>
              <a:t>Gaining a new dependent by Marriage, Birth, Adoption, or Placement for Adoption, </a:t>
            </a:r>
          </a:p>
          <a:p>
            <a:pPr marL="285750" indent="-285750">
              <a:buFont typeface="Arial" panose="020B0604020202020204" pitchFamily="34" charset="0"/>
              <a:buChar char="•"/>
            </a:pPr>
            <a:r>
              <a:rPr lang="en-US" dirty="0">
                <a:solidFill>
                  <a:schemeClr val="tx2"/>
                </a:solidFill>
              </a:rPr>
              <a:t>Loss of Other Coverage</a:t>
            </a:r>
          </a:p>
          <a:p>
            <a:pPr marL="285750" indent="-285750">
              <a:buFont typeface="Arial" panose="020B0604020202020204" pitchFamily="34" charset="0"/>
              <a:buChar char="•"/>
            </a:pPr>
            <a:r>
              <a:rPr lang="en-US" dirty="0">
                <a:solidFill>
                  <a:schemeClr val="tx2"/>
                </a:solidFill>
              </a:rPr>
              <a:t>Loss of Coverage for Medicaid or a State Children’s Health Insurance Program</a:t>
            </a:r>
          </a:p>
          <a:p>
            <a:pPr marL="285750" indent="-285750">
              <a:buFont typeface="Arial" panose="020B0604020202020204" pitchFamily="34" charset="0"/>
              <a:buChar char="•"/>
            </a:pPr>
            <a:r>
              <a:rPr lang="en-US" dirty="0">
                <a:solidFill>
                  <a:schemeClr val="tx2"/>
                </a:solidFill>
              </a:rPr>
              <a:t>Gaining eligibility for Medicaid or a State Children’s Health Insurance Program</a:t>
            </a:r>
          </a:p>
          <a:p>
            <a:endParaRPr lang="en-US" dirty="0"/>
          </a:p>
        </p:txBody>
      </p:sp>
    </p:spTree>
    <p:extLst>
      <p:ext uri="{BB962C8B-B14F-4D97-AF65-F5344CB8AC3E}">
        <p14:creationId xmlns:p14="http://schemas.microsoft.com/office/powerpoint/2010/main" val="23627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B6744-9C71-6B5A-45DF-678B14DEC72E}"/>
              </a:ext>
            </a:extLst>
          </p:cNvPr>
          <p:cNvSpPr>
            <a:spLocks noGrp="1"/>
          </p:cNvSpPr>
          <p:nvPr>
            <p:ph type="title"/>
          </p:nvPr>
        </p:nvSpPr>
        <p:spPr/>
        <p:txBody>
          <a:bodyPr/>
          <a:lstStyle/>
          <a:p>
            <a:r>
              <a:rPr lang="en-US" dirty="0"/>
              <a:t>Symetra Value Adds </a:t>
            </a:r>
          </a:p>
        </p:txBody>
      </p:sp>
      <p:sp>
        <p:nvSpPr>
          <p:cNvPr id="6" name="Text Placeholder 5">
            <a:extLst>
              <a:ext uri="{FF2B5EF4-FFF2-40B4-BE49-F238E27FC236}">
                <a16:creationId xmlns:a16="http://schemas.microsoft.com/office/drawing/2014/main" id="{E9A9EB61-9C70-35DA-E972-33FE7FCF7315}"/>
              </a:ext>
            </a:extLst>
          </p:cNvPr>
          <p:cNvSpPr>
            <a:spLocks noGrp="1"/>
          </p:cNvSpPr>
          <p:nvPr>
            <p:ph type="body" sz="quarter" idx="14"/>
          </p:nvPr>
        </p:nvSpPr>
        <p:spPr/>
        <p:txBody>
          <a:bodyPr/>
          <a:lstStyle/>
          <a:p>
            <a:r>
              <a:rPr lang="en-US" dirty="0"/>
              <a:t>Employee Assistance Program </a:t>
            </a:r>
          </a:p>
          <a:p>
            <a:r>
              <a:rPr lang="en-US" dirty="0"/>
              <a:t>Well-Being Coaching </a:t>
            </a:r>
          </a:p>
          <a:p>
            <a:r>
              <a:rPr lang="en-US" dirty="0"/>
              <a:t>Cognitive Behavioral Therapy </a:t>
            </a:r>
          </a:p>
          <a:p>
            <a:r>
              <a:rPr lang="en-US" dirty="0"/>
              <a:t>Travel Assistance </a:t>
            </a:r>
          </a:p>
          <a:p>
            <a:r>
              <a:rPr lang="en-US" dirty="0"/>
              <a:t>Identity Theft Assistance </a:t>
            </a:r>
          </a:p>
          <a:p>
            <a:r>
              <a:rPr lang="en-US" dirty="0"/>
              <a:t>Beneficiary Assistance </a:t>
            </a:r>
          </a:p>
          <a:p>
            <a:r>
              <a:rPr lang="en-US" dirty="0" err="1"/>
              <a:t>EstateGuidance</a:t>
            </a:r>
            <a:endParaRPr lang="en-US" dirty="0"/>
          </a:p>
          <a:p>
            <a:endParaRPr lang="en-US" dirty="0"/>
          </a:p>
          <a:p>
            <a:pPr marL="0" indent="0">
              <a:buNone/>
            </a:pPr>
            <a:r>
              <a:rPr lang="en-US" dirty="0"/>
              <a:t>Please refer to the portal for more information. </a:t>
            </a:r>
          </a:p>
        </p:txBody>
      </p:sp>
    </p:spTree>
    <p:extLst>
      <p:ext uri="{BB962C8B-B14F-4D97-AF65-F5344CB8AC3E}">
        <p14:creationId xmlns:p14="http://schemas.microsoft.com/office/powerpoint/2010/main" val="40800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599" y="279867"/>
            <a:ext cx="7363691" cy="990599"/>
          </a:xfrm>
        </p:spPr>
        <p:txBody>
          <a:bodyPr/>
          <a:lstStyle/>
          <a:p>
            <a:r>
              <a:rPr lang="en-US" dirty="0"/>
              <a:t>Accident Plan Offered</a:t>
            </a:r>
          </a:p>
        </p:txBody>
      </p:sp>
      <p:sp>
        <p:nvSpPr>
          <p:cNvPr id="7" name="Text Placeholder 6"/>
          <p:cNvSpPr>
            <a:spLocks noGrp="1"/>
          </p:cNvSpPr>
          <p:nvPr>
            <p:ph type="body" sz="quarter" idx="10"/>
          </p:nvPr>
        </p:nvSpPr>
        <p:spPr>
          <a:xfrm>
            <a:off x="228599" y="1461655"/>
            <a:ext cx="8582891" cy="3361357"/>
          </a:xfrm>
        </p:spPr>
        <p:txBody>
          <a:bodyPr/>
          <a:lstStyle/>
          <a:p>
            <a:r>
              <a:rPr lang="en-US" b="1" dirty="0">
                <a:solidFill>
                  <a:schemeClr val="tx2"/>
                </a:solidFill>
              </a:rPr>
              <a:t>Administered by Symetra</a:t>
            </a:r>
          </a:p>
          <a:p>
            <a:r>
              <a:rPr lang="en-US" dirty="0">
                <a:solidFill>
                  <a:schemeClr val="tx2"/>
                </a:solidFill>
              </a:rPr>
              <a:t>The Accident plan provides cash payments directly to you to help cover out-of-pocket costs, such as deductibles or coinsurance. The full schedule of benefits payable for accidental injuries include initial/follow-up treatment, ambulance trips, medical imaging, surgeries, concussion, dislocations and fractures, hospital stays, AD&amp;D, and health screening benefits. This benefit is for on the job and off the job. Some benefits are payable once per covered accident, while others are once per plan year. See Benefit Summary for detailed information and schedule of benefits and exclusions.</a:t>
            </a:r>
          </a:p>
          <a:p>
            <a:endParaRPr lang="en-US" dirty="0">
              <a:solidFill>
                <a:schemeClr val="tx2"/>
              </a:solidFill>
            </a:endParaRPr>
          </a:p>
        </p:txBody>
      </p:sp>
      <p:sp>
        <p:nvSpPr>
          <p:cNvPr id="2" name="TextBox 1">
            <a:extLst>
              <a:ext uri="{FF2B5EF4-FFF2-40B4-BE49-F238E27FC236}">
                <a16:creationId xmlns:a16="http://schemas.microsoft.com/office/drawing/2014/main" id="{D3A95BC6-69E8-C5B1-2C66-AAD7DC888B4D}"/>
              </a:ext>
            </a:extLst>
          </p:cNvPr>
          <p:cNvSpPr txBox="1"/>
          <p:nvPr/>
        </p:nvSpPr>
        <p:spPr>
          <a:xfrm>
            <a:off x="332510" y="3669934"/>
            <a:ext cx="8478980" cy="369332"/>
          </a:xfrm>
          <a:prstGeom prst="rect">
            <a:avLst/>
          </a:prstGeom>
          <a:noFill/>
        </p:spPr>
        <p:txBody>
          <a:bodyPr wrap="square" rtlCol="0">
            <a:spAutoFit/>
          </a:bodyPr>
          <a:lstStyle/>
          <a:p>
            <a:r>
              <a:rPr lang="en-US" dirty="0">
                <a:solidFill>
                  <a:srgbClr val="535353"/>
                </a:solidFill>
              </a:rPr>
              <a:t>Don’t Forget - $50 wellness screening benefit once per year! </a:t>
            </a:r>
          </a:p>
        </p:txBody>
      </p:sp>
      <p:sp>
        <p:nvSpPr>
          <p:cNvPr id="3" name="Content Placeholder 4">
            <a:extLst>
              <a:ext uri="{FF2B5EF4-FFF2-40B4-BE49-F238E27FC236}">
                <a16:creationId xmlns:a16="http://schemas.microsoft.com/office/drawing/2014/main" id="{598B4743-33B7-AFFE-66F8-BC7555E85BCB}"/>
              </a:ext>
            </a:extLst>
          </p:cNvPr>
          <p:cNvSpPr txBox="1">
            <a:spLocks/>
          </p:cNvSpPr>
          <p:nvPr/>
        </p:nvSpPr>
        <p:spPr>
          <a:xfrm>
            <a:off x="289112" y="4900636"/>
            <a:ext cx="5304864" cy="1274781"/>
          </a:xfrm>
          <a:prstGeom prst="rect">
            <a:avLst/>
          </a:prstGeom>
        </p:spPr>
        <p:txBody>
          <a:bodyPr/>
          <a:lst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Yes! All employees currently enrolled in the accident and critical illness benefits through Sun Life will receive a notice stating that they can port their coverage to an individual policy. This will allow you to pay Sun Life directly monthly.  </a:t>
            </a:r>
          </a:p>
        </p:txBody>
      </p:sp>
      <p:sp>
        <p:nvSpPr>
          <p:cNvPr id="4" name="Title 3">
            <a:extLst>
              <a:ext uri="{FF2B5EF4-FFF2-40B4-BE49-F238E27FC236}">
                <a16:creationId xmlns:a16="http://schemas.microsoft.com/office/drawing/2014/main" id="{8709C999-E921-5226-4F8F-EC70140F9435}"/>
              </a:ext>
            </a:extLst>
          </p:cNvPr>
          <p:cNvSpPr txBox="1">
            <a:spLocks/>
          </p:cNvSpPr>
          <p:nvPr/>
        </p:nvSpPr>
        <p:spPr>
          <a:xfrm>
            <a:off x="289112" y="4553214"/>
            <a:ext cx="6853519" cy="41148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kern="1200" baseline="0">
                <a:solidFill>
                  <a:schemeClr val="accent1"/>
                </a:solidFill>
                <a:latin typeface="+mj-lt"/>
                <a:ea typeface="+mj-ea"/>
                <a:cs typeface="+mj-cs"/>
              </a:defRPr>
            </a:lvl1pPr>
          </a:lstStyle>
          <a:p>
            <a:r>
              <a:rPr lang="en-US" sz="1800" dirty="0"/>
              <a:t>Can I keep the current voluntary benefits I have through Sun Life? </a:t>
            </a:r>
          </a:p>
        </p:txBody>
      </p:sp>
    </p:spTree>
    <p:extLst>
      <p:ext uri="{BB962C8B-B14F-4D97-AF65-F5344CB8AC3E}">
        <p14:creationId xmlns:p14="http://schemas.microsoft.com/office/powerpoint/2010/main" val="25322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199A-A804-509A-1549-117F168C77AB}"/>
              </a:ext>
            </a:extLst>
          </p:cNvPr>
          <p:cNvSpPr>
            <a:spLocks noGrp="1"/>
          </p:cNvSpPr>
          <p:nvPr>
            <p:ph type="title"/>
          </p:nvPr>
        </p:nvSpPr>
        <p:spPr/>
        <p:txBody>
          <a:bodyPr/>
          <a:lstStyle/>
          <a:p>
            <a:r>
              <a:rPr lang="en-US" dirty="0"/>
              <a:t>Accident Plan Enhancements </a:t>
            </a:r>
          </a:p>
        </p:txBody>
      </p:sp>
      <p:graphicFrame>
        <p:nvGraphicFramePr>
          <p:cNvPr id="3" name="Table 2">
            <a:extLst>
              <a:ext uri="{FF2B5EF4-FFF2-40B4-BE49-F238E27FC236}">
                <a16:creationId xmlns:a16="http://schemas.microsoft.com/office/drawing/2014/main" id="{EEF9C77D-239F-CD4C-A9E0-AD89DB0526FC}"/>
              </a:ext>
            </a:extLst>
          </p:cNvPr>
          <p:cNvGraphicFramePr>
            <a:graphicFrameLocks noGrp="1"/>
          </p:cNvGraphicFramePr>
          <p:nvPr>
            <p:extLst>
              <p:ext uri="{D42A27DB-BD31-4B8C-83A1-F6EECF244321}">
                <p14:modId xmlns:p14="http://schemas.microsoft.com/office/powerpoint/2010/main" val="3854231793"/>
              </p:ext>
            </p:extLst>
          </p:nvPr>
        </p:nvGraphicFramePr>
        <p:xfrm>
          <a:off x="1144437" y="1146591"/>
          <a:ext cx="6096000" cy="494792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131638887"/>
                    </a:ext>
                  </a:extLst>
                </a:gridCol>
                <a:gridCol w="2032000">
                  <a:extLst>
                    <a:ext uri="{9D8B030D-6E8A-4147-A177-3AD203B41FA5}">
                      <a16:colId xmlns:a16="http://schemas.microsoft.com/office/drawing/2014/main" val="3056655201"/>
                    </a:ext>
                  </a:extLst>
                </a:gridCol>
                <a:gridCol w="2032000">
                  <a:extLst>
                    <a:ext uri="{9D8B030D-6E8A-4147-A177-3AD203B41FA5}">
                      <a16:colId xmlns:a16="http://schemas.microsoft.com/office/drawing/2014/main" val="844627872"/>
                    </a:ext>
                  </a:extLst>
                </a:gridCol>
              </a:tblGrid>
              <a:tr h="370840">
                <a:tc>
                  <a:txBody>
                    <a:bodyPr/>
                    <a:lstStyle/>
                    <a:p>
                      <a:pPr algn="ctr"/>
                      <a:r>
                        <a:rPr lang="en-US" dirty="0"/>
                        <a:t>Plan Benefit</a:t>
                      </a:r>
                    </a:p>
                  </a:txBody>
                  <a:tcPr/>
                </a:tc>
                <a:tc>
                  <a:txBody>
                    <a:bodyPr/>
                    <a:lstStyle/>
                    <a:p>
                      <a:pPr algn="ctr"/>
                      <a:r>
                        <a:rPr lang="en-US" dirty="0"/>
                        <a:t>Sun Life</a:t>
                      </a:r>
                    </a:p>
                  </a:txBody>
                  <a:tcPr/>
                </a:tc>
                <a:tc>
                  <a:txBody>
                    <a:bodyPr/>
                    <a:lstStyle/>
                    <a:p>
                      <a:pPr algn="ctr"/>
                      <a:r>
                        <a:rPr lang="en-US" dirty="0"/>
                        <a:t>Symetra</a:t>
                      </a:r>
                    </a:p>
                  </a:txBody>
                  <a:tcPr/>
                </a:tc>
                <a:extLst>
                  <a:ext uri="{0D108BD9-81ED-4DB2-BD59-A6C34878D82A}">
                    <a16:rowId xmlns:a16="http://schemas.microsoft.com/office/drawing/2014/main" val="2861927439"/>
                  </a:ext>
                </a:extLst>
              </a:tr>
              <a:tr h="370840">
                <a:tc>
                  <a:txBody>
                    <a:bodyPr/>
                    <a:lstStyle/>
                    <a:p>
                      <a:r>
                        <a:rPr lang="en-US" dirty="0"/>
                        <a:t>Coverage</a:t>
                      </a:r>
                    </a:p>
                  </a:txBody>
                  <a:tcPr/>
                </a:tc>
                <a:tc>
                  <a:txBody>
                    <a:bodyPr/>
                    <a:lstStyle/>
                    <a:p>
                      <a:r>
                        <a:rPr lang="en-US" dirty="0"/>
                        <a:t>Off Job</a:t>
                      </a:r>
                    </a:p>
                  </a:txBody>
                  <a:tcPr/>
                </a:tc>
                <a:tc>
                  <a:txBody>
                    <a:bodyPr/>
                    <a:lstStyle/>
                    <a:p>
                      <a:r>
                        <a:rPr lang="en-US" dirty="0"/>
                        <a:t>24 Hour</a:t>
                      </a:r>
                    </a:p>
                  </a:txBody>
                  <a:tcPr/>
                </a:tc>
                <a:extLst>
                  <a:ext uri="{0D108BD9-81ED-4DB2-BD59-A6C34878D82A}">
                    <a16:rowId xmlns:a16="http://schemas.microsoft.com/office/drawing/2014/main" val="256535830"/>
                  </a:ext>
                </a:extLst>
              </a:tr>
              <a:tr h="370840">
                <a:tc>
                  <a:txBody>
                    <a:bodyPr/>
                    <a:lstStyle/>
                    <a:p>
                      <a:r>
                        <a:rPr lang="en-US" dirty="0"/>
                        <a:t>Hospital ICU</a:t>
                      </a:r>
                    </a:p>
                  </a:txBody>
                  <a:tcPr/>
                </a:tc>
                <a:tc>
                  <a:txBody>
                    <a:bodyPr/>
                    <a:lstStyle/>
                    <a:p>
                      <a:r>
                        <a:rPr lang="en-US" dirty="0"/>
                        <a:t>Admission: $2,500</a:t>
                      </a:r>
                    </a:p>
                    <a:p>
                      <a:r>
                        <a:rPr lang="en-US" dirty="0"/>
                        <a:t>Confinement: $300 (Up to 15 days)</a:t>
                      </a:r>
                    </a:p>
                  </a:txBody>
                  <a:tcPr/>
                </a:tc>
                <a:tc>
                  <a:txBody>
                    <a:bodyPr/>
                    <a:lstStyle/>
                    <a:p>
                      <a:r>
                        <a:rPr lang="en-US" dirty="0"/>
                        <a:t>Admission: $3,000</a:t>
                      </a:r>
                    </a:p>
                    <a:p>
                      <a:r>
                        <a:rPr lang="en-US" dirty="0"/>
                        <a:t>Confinement: </a:t>
                      </a:r>
                    </a:p>
                    <a:p>
                      <a:r>
                        <a:rPr lang="en-US" dirty="0"/>
                        <a:t>$600 (up to 30 days)</a:t>
                      </a:r>
                    </a:p>
                  </a:txBody>
                  <a:tcPr/>
                </a:tc>
                <a:extLst>
                  <a:ext uri="{0D108BD9-81ED-4DB2-BD59-A6C34878D82A}">
                    <a16:rowId xmlns:a16="http://schemas.microsoft.com/office/drawing/2014/main" val="452609209"/>
                  </a:ext>
                </a:extLst>
              </a:tr>
              <a:tr h="370840">
                <a:tc>
                  <a:txBody>
                    <a:bodyPr/>
                    <a:lstStyle/>
                    <a:p>
                      <a:r>
                        <a:rPr lang="en-US" dirty="0"/>
                        <a:t>Non-Emergent Care</a:t>
                      </a:r>
                    </a:p>
                  </a:txBody>
                  <a:tcPr/>
                </a:tc>
                <a:tc>
                  <a:txBody>
                    <a:bodyPr/>
                    <a:lstStyle/>
                    <a:p>
                      <a:r>
                        <a:rPr lang="en-US" dirty="0"/>
                        <a:t>$100 Physician’s Office / Urgent Care</a:t>
                      </a:r>
                    </a:p>
                  </a:txBody>
                  <a:tcPr/>
                </a:tc>
                <a:tc>
                  <a:txBody>
                    <a:bodyPr/>
                    <a:lstStyle/>
                    <a:p>
                      <a:r>
                        <a:rPr lang="en-US" dirty="0"/>
                        <a:t>$150 Physician’s Office / Urgent Care</a:t>
                      </a:r>
                    </a:p>
                  </a:txBody>
                  <a:tcPr/>
                </a:tc>
                <a:extLst>
                  <a:ext uri="{0D108BD9-81ED-4DB2-BD59-A6C34878D82A}">
                    <a16:rowId xmlns:a16="http://schemas.microsoft.com/office/drawing/2014/main" val="562130769"/>
                  </a:ext>
                </a:extLst>
              </a:tr>
              <a:tr h="370840">
                <a:tc>
                  <a:txBody>
                    <a:bodyPr/>
                    <a:lstStyle/>
                    <a:p>
                      <a:r>
                        <a:rPr lang="en-US" dirty="0"/>
                        <a:t>Wellness </a:t>
                      </a:r>
                    </a:p>
                  </a:txBody>
                  <a:tcPr/>
                </a:tc>
                <a:tc>
                  <a:txBody>
                    <a:bodyPr/>
                    <a:lstStyle/>
                    <a:p>
                      <a:r>
                        <a:rPr lang="en-US" dirty="0"/>
                        <a:t>$50 1x per insured per year (test)</a:t>
                      </a:r>
                    </a:p>
                  </a:txBody>
                  <a:tcPr/>
                </a:tc>
                <a:tc>
                  <a:txBody>
                    <a:bodyPr/>
                    <a:lstStyle/>
                    <a:p>
                      <a:r>
                        <a:rPr lang="en-US" dirty="0"/>
                        <a:t>$50 1x per covered per year (physicals, dental, eye included)</a:t>
                      </a:r>
                    </a:p>
                  </a:txBody>
                  <a:tcPr/>
                </a:tc>
                <a:extLst>
                  <a:ext uri="{0D108BD9-81ED-4DB2-BD59-A6C34878D82A}">
                    <a16:rowId xmlns:a16="http://schemas.microsoft.com/office/drawing/2014/main" val="2740646414"/>
                  </a:ext>
                </a:extLst>
              </a:tr>
              <a:tr h="370840">
                <a:tc>
                  <a:txBody>
                    <a:bodyPr/>
                    <a:lstStyle/>
                    <a:p>
                      <a:r>
                        <a:rPr lang="en-US" dirty="0"/>
                        <a:t>Miscellaneous </a:t>
                      </a:r>
                    </a:p>
                  </a:txBody>
                  <a:tcPr/>
                </a:tc>
                <a:tc>
                  <a:txBody>
                    <a:bodyPr/>
                    <a:lstStyle/>
                    <a:p>
                      <a:endParaRPr lang="en-US" dirty="0"/>
                    </a:p>
                  </a:txBody>
                  <a:tcPr/>
                </a:tc>
                <a:tc>
                  <a:txBody>
                    <a:bodyPr/>
                    <a:lstStyle/>
                    <a:p>
                      <a:r>
                        <a:rPr lang="en-US" dirty="0"/>
                        <a:t>Organized sports rider 25%</a:t>
                      </a:r>
                    </a:p>
                  </a:txBody>
                  <a:tcPr/>
                </a:tc>
                <a:extLst>
                  <a:ext uri="{0D108BD9-81ED-4DB2-BD59-A6C34878D82A}">
                    <a16:rowId xmlns:a16="http://schemas.microsoft.com/office/drawing/2014/main" val="1253395864"/>
                  </a:ext>
                </a:extLst>
              </a:tr>
            </a:tbl>
          </a:graphicData>
        </a:graphic>
      </p:graphicFrame>
      <p:sp>
        <p:nvSpPr>
          <p:cNvPr id="4" name="Arrow: Right 3">
            <a:extLst>
              <a:ext uri="{FF2B5EF4-FFF2-40B4-BE49-F238E27FC236}">
                <a16:creationId xmlns:a16="http://schemas.microsoft.com/office/drawing/2014/main" id="{2C8A3D8F-33F0-FB28-CAA7-874742515F17}"/>
              </a:ext>
            </a:extLst>
          </p:cNvPr>
          <p:cNvSpPr/>
          <p:nvPr/>
        </p:nvSpPr>
        <p:spPr>
          <a:xfrm>
            <a:off x="5003320" y="1257409"/>
            <a:ext cx="414068" cy="18777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53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DC0-4A29-BECB-F0AA-28772E33131B}"/>
              </a:ext>
            </a:extLst>
          </p:cNvPr>
          <p:cNvSpPr>
            <a:spLocks noGrp="1"/>
          </p:cNvSpPr>
          <p:nvPr>
            <p:ph type="title"/>
          </p:nvPr>
        </p:nvSpPr>
        <p:spPr/>
        <p:txBody>
          <a:bodyPr/>
          <a:lstStyle/>
          <a:p>
            <a:r>
              <a:rPr lang="en-US" dirty="0"/>
              <a:t>Accident Plan Rates</a:t>
            </a:r>
          </a:p>
        </p:txBody>
      </p:sp>
      <p:graphicFrame>
        <p:nvGraphicFramePr>
          <p:cNvPr id="3" name="Table 2">
            <a:extLst>
              <a:ext uri="{FF2B5EF4-FFF2-40B4-BE49-F238E27FC236}">
                <a16:creationId xmlns:a16="http://schemas.microsoft.com/office/drawing/2014/main" id="{2F62C81C-4DF2-0B5E-74D6-35925713402A}"/>
              </a:ext>
            </a:extLst>
          </p:cNvPr>
          <p:cNvGraphicFramePr>
            <a:graphicFrameLocks noGrp="1"/>
          </p:cNvGraphicFramePr>
          <p:nvPr>
            <p:extLst>
              <p:ext uri="{D42A27DB-BD31-4B8C-83A1-F6EECF244321}">
                <p14:modId xmlns:p14="http://schemas.microsoft.com/office/powerpoint/2010/main" val="543317142"/>
              </p:ext>
            </p:extLst>
          </p:nvPr>
        </p:nvGraphicFramePr>
        <p:xfrm>
          <a:off x="1319893" y="1878694"/>
          <a:ext cx="6096000" cy="18542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3605146182"/>
                    </a:ext>
                  </a:extLst>
                </a:gridCol>
                <a:gridCol w="3048000">
                  <a:extLst>
                    <a:ext uri="{9D8B030D-6E8A-4147-A177-3AD203B41FA5}">
                      <a16:colId xmlns:a16="http://schemas.microsoft.com/office/drawing/2014/main" val="1859536103"/>
                    </a:ext>
                  </a:extLst>
                </a:gridCol>
              </a:tblGrid>
              <a:tr h="370840">
                <a:tc>
                  <a:txBody>
                    <a:bodyPr/>
                    <a:lstStyle/>
                    <a:p>
                      <a:pPr algn="ctr"/>
                      <a:r>
                        <a:rPr lang="en-US" dirty="0"/>
                        <a:t>Employee Tier </a:t>
                      </a:r>
                    </a:p>
                  </a:txBody>
                  <a:tcPr/>
                </a:tc>
                <a:tc>
                  <a:txBody>
                    <a:bodyPr/>
                    <a:lstStyle/>
                    <a:p>
                      <a:pPr algn="ctr"/>
                      <a:r>
                        <a:rPr lang="en-US" dirty="0"/>
                        <a:t>Rate</a:t>
                      </a:r>
                    </a:p>
                  </a:txBody>
                  <a:tcPr/>
                </a:tc>
                <a:extLst>
                  <a:ext uri="{0D108BD9-81ED-4DB2-BD59-A6C34878D82A}">
                    <a16:rowId xmlns:a16="http://schemas.microsoft.com/office/drawing/2014/main" val="3084259606"/>
                  </a:ext>
                </a:extLst>
              </a:tr>
              <a:tr h="370840">
                <a:tc>
                  <a:txBody>
                    <a:bodyPr/>
                    <a:lstStyle/>
                    <a:p>
                      <a:pPr algn="ctr"/>
                      <a:r>
                        <a:rPr lang="en-US" dirty="0"/>
                        <a:t>Employee Only </a:t>
                      </a:r>
                    </a:p>
                  </a:txBody>
                  <a:tcPr/>
                </a:tc>
                <a:tc>
                  <a:txBody>
                    <a:bodyPr/>
                    <a:lstStyle/>
                    <a:p>
                      <a:pPr algn="ctr"/>
                      <a:r>
                        <a:rPr lang="en-US" dirty="0"/>
                        <a:t>$3.53</a:t>
                      </a:r>
                    </a:p>
                  </a:txBody>
                  <a:tcPr/>
                </a:tc>
                <a:extLst>
                  <a:ext uri="{0D108BD9-81ED-4DB2-BD59-A6C34878D82A}">
                    <a16:rowId xmlns:a16="http://schemas.microsoft.com/office/drawing/2014/main" val="4263806879"/>
                  </a:ext>
                </a:extLst>
              </a:tr>
              <a:tr h="370840">
                <a:tc>
                  <a:txBody>
                    <a:bodyPr/>
                    <a:lstStyle/>
                    <a:p>
                      <a:pPr algn="ctr"/>
                      <a:r>
                        <a:rPr lang="en-US" dirty="0"/>
                        <a:t>Employee &amp; Spouse </a:t>
                      </a:r>
                    </a:p>
                  </a:txBody>
                  <a:tcPr/>
                </a:tc>
                <a:tc>
                  <a:txBody>
                    <a:bodyPr/>
                    <a:lstStyle/>
                    <a:p>
                      <a:pPr algn="ctr"/>
                      <a:r>
                        <a:rPr lang="en-US" dirty="0"/>
                        <a:t>$5.57</a:t>
                      </a:r>
                    </a:p>
                  </a:txBody>
                  <a:tcPr/>
                </a:tc>
                <a:extLst>
                  <a:ext uri="{0D108BD9-81ED-4DB2-BD59-A6C34878D82A}">
                    <a16:rowId xmlns:a16="http://schemas.microsoft.com/office/drawing/2014/main" val="3025509250"/>
                  </a:ext>
                </a:extLst>
              </a:tr>
              <a:tr h="370840">
                <a:tc>
                  <a:txBody>
                    <a:bodyPr/>
                    <a:lstStyle/>
                    <a:p>
                      <a:pPr algn="ctr"/>
                      <a:r>
                        <a:rPr lang="en-US" dirty="0"/>
                        <a:t>Employee &amp; Children</a:t>
                      </a:r>
                    </a:p>
                  </a:txBody>
                  <a:tcPr/>
                </a:tc>
                <a:tc>
                  <a:txBody>
                    <a:bodyPr/>
                    <a:lstStyle/>
                    <a:p>
                      <a:pPr algn="ctr"/>
                      <a:r>
                        <a:rPr lang="en-US" dirty="0"/>
                        <a:t>$6.32</a:t>
                      </a:r>
                    </a:p>
                  </a:txBody>
                  <a:tcPr/>
                </a:tc>
                <a:extLst>
                  <a:ext uri="{0D108BD9-81ED-4DB2-BD59-A6C34878D82A}">
                    <a16:rowId xmlns:a16="http://schemas.microsoft.com/office/drawing/2014/main" val="2829599045"/>
                  </a:ext>
                </a:extLst>
              </a:tr>
              <a:tr h="370840">
                <a:tc>
                  <a:txBody>
                    <a:bodyPr/>
                    <a:lstStyle/>
                    <a:p>
                      <a:pPr algn="ctr"/>
                      <a:r>
                        <a:rPr lang="en-US" dirty="0"/>
                        <a:t>Family </a:t>
                      </a:r>
                    </a:p>
                  </a:txBody>
                  <a:tcPr/>
                </a:tc>
                <a:tc>
                  <a:txBody>
                    <a:bodyPr/>
                    <a:lstStyle/>
                    <a:p>
                      <a:pPr algn="ctr"/>
                      <a:r>
                        <a:rPr lang="en-US" dirty="0"/>
                        <a:t>$8.37</a:t>
                      </a:r>
                    </a:p>
                  </a:txBody>
                  <a:tcPr/>
                </a:tc>
                <a:extLst>
                  <a:ext uri="{0D108BD9-81ED-4DB2-BD59-A6C34878D82A}">
                    <a16:rowId xmlns:a16="http://schemas.microsoft.com/office/drawing/2014/main" val="2456197140"/>
                  </a:ext>
                </a:extLst>
              </a:tr>
            </a:tbl>
          </a:graphicData>
        </a:graphic>
      </p:graphicFrame>
      <p:sp>
        <p:nvSpPr>
          <p:cNvPr id="4" name="Text Placeholder 3">
            <a:extLst>
              <a:ext uri="{FF2B5EF4-FFF2-40B4-BE49-F238E27FC236}">
                <a16:creationId xmlns:a16="http://schemas.microsoft.com/office/drawing/2014/main" id="{05D362BB-5EF8-B25F-16C0-2BA4A85718A3}"/>
              </a:ext>
            </a:extLst>
          </p:cNvPr>
          <p:cNvSpPr txBox="1">
            <a:spLocks/>
          </p:cNvSpPr>
          <p:nvPr/>
        </p:nvSpPr>
        <p:spPr>
          <a:xfrm>
            <a:off x="349370" y="1101975"/>
            <a:ext cx="7772400" cy="411480"/>
          </a:xfrm>
          <a:prstGeom prst="rect">
            <a:avLst/>
          </a:prstGeom>
        </p:spPr>
        <p:txBody>
          <a:bodyPr/>
          <a:lst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chemeClr val="accent2"/>
                </a:solidFill>
              </a:rPr>
              <a:t>Employee Contribution Per Pay Period </a:t>
            </a:r>
          </a:p>
        </p:txBody>
      </p:sp>
    </p:spTree>
    <p:extLst>
      <p:ext uri="{BB962C8B-B14F-4D97-AF65-F5344CB8AC3E}">
        <p14:creationId xmlns:p14="http://schemas.microsoft.com/office/powerpoint/2010/main" val="21080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599" y="279867"/>
            <a:ext cx="7363691" cy="990599"/>
          </a:xfrm>
        </p:spPr>
        <p:txBody>
          <a:bodyPr/>
          <a:lstStyle/>
          <a:p>
            <a:r>
              <a:rPr lang="en-US" dirty="0"/>
              <a:t>Critical Illness Plan Offered</a:t>
            </a:r>
          </a:p>
        </p:txBody>
      </p:sp>
      <p:sp>
        <p:nvSpPr>
          <p:cNvPr id="7" name="Text Placeholder 6"/>
          <p:cNvSpPr>
            <a:spLocks noGrp="1"/>
          </p:cNvSpPr>
          <p:nvPr>
            <p:ph type="body" sz="quarter" idx="10"/>
          </p:nvPr>
        </p:nvSpPr>
        <p:spPr>
          <a:xfrm>
            <a:off x="228599" y="1461655"/>
            <a:ext cx="8582891" cy="4322618"/>
          </a:xfrm>
        </p:spPr>
        <p:txBody>
          <a:bodyPr/>
          <a:lstStyle/>
          <a:p>
            <a:r>
              <a:rPr lang="en-US" b="1" dirty="0">
                <a:solidFill>
                  <a:schemeClr val="tx2"/>
                </a:solidFill>
              </a:rPr>
              <a:t>Administered by Symetra</a:t>
            </a:r>
          </a:p>
          <a:p>
            <a:r>
              <a:rPr lang="en-US" dirty="0">
                <a:solidFill>
                  <a:schemeClr val="tx2"/>
                </a:solidFill>
              </a:rPr>
              <a:t>Critical illness insurance provides a lump-sum payment for an insured person diagnosed with any of the following critical illnesses while insurance is in effect for the insured person, after any applicable waiting period and subject to any pre-existing condition limitation: Cancer, Heart Attack, Stroke, Organ Transplant, Kidney Failure, and more. See Benefit Summary for detailed information and schedule of benefits and exclusions.</a:t>
            </a:r>
          </a:p>
          <a:p>
            <a:endParaRPr lang="en-US" dirty="0">
              <a:solidFill>
                <a:schemeClr val="tx2"/>
              </a:solidFill>
            </a:endParaRPr>
          </a:p>
        </p:txBody>
      </p:sp>
      <p:sp>
        <p:nvSpPr>
          <p:cNvPr id="2" name="TextBox 1">
            <a:extLst>
              <a:ext uri="{FF2B5EF4-FFF2-40B4-BE49-F238E27FC236}">
                <a16:creationId xmlns:a16="http://schemas.microsoft.com/office/drawing/2014/main" id="{41519AB7-B2A4-94DD-7021-122C4F73A352}"/>
              </a:ext>
            </a:extLst>
          </p:cNvPr>
          <p:cNvSpPr txBox="1"/>
          <p:nvPr/>
        </p:nvSpPr>
        <p:spPr>
          <a:xfrm>
            <a:off x="332509" y="3531434"/>
            <a:ext cx="7153019" cy="369332"/>
          </a:xfrm>
          <a:prstGeom prst="rect">
            <a:avLst/>
          </a:prstGeom>
          <a:noFill/>
        </p:spPr>
        <p:txBody>
          <a:bodyPr wrap="square" rtlCol="0">
            <a:spAutoFit/>
          </a:bodyPr>
          <a:lstStyle/>
          <a:p>
            <a:r>
              <a:rPr lang="en-US" dirty="0">
                <a:solidFill>
                  <a:srgbClr val="535353"/>
                </a:solidFill>
              </a:rPr>
              <a:t>Don’t Forget - $50 wellness screening benefit once per year! </a:t>
            </a:r>
          </a:p>
        </p:txBody>
      </p:sp>
    </p:spTree>
    <p:extLst>
      <p:ext uri="{BB962C8B-B14F-4D97-AF65-F5344CB8AC3E}">
        <p14:creationId xmlns:p14="http://schemas.microsoft.com/office/powerpoint/2010/main" val="173422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B7D1B-FDF8-0D4A-D46F-E25764B199FF}"/>
              </a:ext>
            </a:extLst>
          </p:cNvPr>
          <p:cNvSpPr>
            <a:spLocks noGrp="1"/>
          </p:cNvSpPr>
          <p:nvPr>
            <p:ph type="title"/>
          </p:nvPr>
        </p:nvSpPr>
        <p:spPr/>
        <p:txBody>
          <a:bodyPr/>
          <a:lstStyle/>
          <a:p>
            <a:r>
              <a:rPr lang="en-US" dirty="0"/>
              <a:t>Critical Illness Plan Enhancements </a:t>
            </a:r>
          </a:p>
        </p:txBody>
      </p:sp>
      <p:graphicFrame>
        <p:nvGraphicFramePr>
          <p:cNvPr id="3" name="Table 2">
            <a:extLst>
              <a:ext uri="{FF2B5EF4-FFF2-40B4-BE49-F238E27FC236}">
                <a16:creationId xmlns:a16="http://schemas.microsoft.com/office/drawing/2014/main" id="{537CC765-41C6-4FA1-EA12-954A4B282B5D}"/>
              </a:ext>
            </a:extLst>
          </p:cNvPr>
          <p:cNvGraphicFramePr>
            <a:graphicFrameLocks noGrp="1"/>
          </p:cNvGraphicFramePr>
          <p:nvPr>
            <p:extLst>
              <p:ext uri="{D42A27DB-BD31-4B8C-83A1-F6EECF244321}">
                <p14:modId xmlns:p14="http://schemas.microsoft.com/office/powerpoint/2010/main" val="121577701"/>
              </p:ext>
            </p:extLst>
          </p:nvPr>
        </p:nvGraphicFramePr>
        <p:xfrm>
          <a:off x="1267672" y="1240302"/>
          <a:ext cx="6096000" cy="40284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131638887"/>
                    </a:ext>
                  </a:extLst>
                </a:gridCol>
                <a:gridCol w="2032000">
                  <a:extLst>
                    <a:ext uri="{9D8B030D-6E8A-4147-A177-3AD203B41FA5}">
                      <a16:colId xmlns:a16="http://schemas.microsoft.com/office/drawing/2014/main" val="3056655201"/>
                    </a:ext>
                  </a:extLst>
                </a:gridCol>
                <a:gridCol w="2032000">
                  <a:extLst>
                    <a:ext uri="{9D8B030D-6E8A-4147-A177-3AD203B41FA5}">
                      <a16:colId xmlns:a16="http://schemas.microsoft.com/office/drawing/2014/main" val="844627872"/>
                    </a:ext>
                  </a:extLst>
                </a:gridCol>
              </a:tblGrid>
              <a:tr h="370840">
                <a:tc>
                  <a:txBody>
                    <a:bodyPr/>
                    <a:lstStyle/>
                    <a:p>
                      <a:pPr algn="ctr"/>
                      <a:r>
                        <a:rPr lang="en-US" dirty="0"/>
                        <a:t>Plan Benefit</a:t>
                      </a:r>
                    </a:p>
                  </a:txBody>
                  <a:tcPr/>
                </a:tc>
                <a:tc>
                  <a:txBody>
                    <a:bodyPr/>
                    <a:lstStyle/>
                    <a:p>
                      <a:pPr algn="ctr"/>
                      <a:r>
                        <a:rPr lang="en-US" dirty="0"/>
                        <a:t>Sun Life</a:t>
                      </a:r>
                    </a:p>
                  </a:txBody>
                  <a:tcPr/>
                </a:tc>
                <a:tc>
                  <a:txBody>
                    <a:bodyPr/>
                    <a:lstStyle/>
                    <a:p>
                      <a:pPr algn="ctr"/>
                      <a:r>
                        <a:rPr lang="en-US" dirty="0"/>
                        <a:t>Symetra</a:t>
                      </a:r>
                    </a:p>
                  </a:txBody>
                  <a:tcPr/>
                </a:tc>
                <a:extLst>
                  <a:ext uri="{0D108BD9-81ED-4DB2-BD59-A6C34878D82A}">
                    <a16:rowId xmlns:a16="http://schemas.microsoft.com/office/drawing/2014/main" val="2861927439"/>
                  </a:ext>
                </a:extLst>
              </a:tr>
              <a:tr h="370840">
                <a:tc>
                  <a:txBody>
                    <a:bodyPr/>
                    <a:lstStyle/>
                    <a:p>
                      <a:r>
                        <a:rPr lang="en-US" dirty="0"/>
                        <a:t>Covered Critical Illnesses </a:t>
                      </a:r>
                    </a:p>
                  </a:txBody>
                  <a:tcPr/>
                </a:tc>
                <a:tc>
                  <a:txBody>
                    <a:bodyPr/>
                    <a:lstStyle/>
                    <a:p>
                      <a:endParaRPr lang="en-US" dirty="0"/>
                    </a:p>
                  </a:txBody>
                  <a:tcPr/>
                </a:tc>
                <a:tc>
                  <a:txBody>
                    <a:bodyPr/>
                    <a:lstStyle/>
                    <a:p>
                      <a:r>
                        <a:rPr lang="en-US" dirty="0"/>
                        <a:t>Expanded list of covered illnesses</a:t>
                      </a:r>
                    </a:p>
                  </a:txBody>
                  <a:tcPr/>
                </a:tc>
                <a:extLst>
                  <a:ext uri="{0D108BD9-81ED-4DB2-BD59-A6C34878D82A}">
                    <a16:rowId xmlns:a16="http://schemas.microsoft.com/office/drawing/2014/main" val="256535830"/>
                  </a:ext>
                </a:extLst>
              </a:tr>
              <a:tr h="370840">
                <a:tc>
                  <a:txBody>
                    <a:bodyPr/>
                    <a:lstStyle/>
                    <a:p>
                      <a:r>
                        <a:rPr lang="en-US" dirty="0"/>
                        <a:t>Same Illness Diagnosis </a:t>
                      </a:r>
                    </a:p>
                  </a:txBody>
                  <a:tcPr/>
                </a:tc>
                <a:tc>
                  <a:txBody>
                    <a:bodyPr/>
                    <a:lstStyle/>
                    <a:p>
                      <a:r>
                        <a:rPr lang="en-US" dirty="0"/>
                        <a:t>100% recurrence (365-day separation)</a:t>
                      </a:r>
                    </a:p>
                  </a:txBody>
                  <a:tcPr/>
                </a:tc>
                <a:tc>
                  <a:txBody>
                    <a:bodyPr/>
                    <a:lstStyle/>
                    <a:p>
                      <a:r>
                        <a:rPr lang="en-US" dirty="0"/>
                        <a:t>100% recurrence (1 month separation)</a:t>
                      </a:r>
                    </a:p>
                  </a:txBody>
                  <a:tcPr/>
                </a:tc>
                <a:extLst>
                  <a:ext uri="{0D108BD9-81ED-4DB2-BD59-A6C34878D82A}">
                    <a16:rowId xmlns:a16="http://schemas.microsoft.com/office/drawing/2014/main" val="452609209"/>
                  </a:ext>
                </a:extLst>
              </a:tr>
              <a:tr h="370840">
                <a:tc>
                  <a:txBody>
                    <a:bodyPr/>
                    <a:lstStyle/>
                    <a:p>
                      <a:r>
                        <a:rPr lang="en-US" dirty="0"/>
                        <a:t>Different Illness Diagnosis </a:t>
                      </a:r>
                    </a:p>
                  </a:txBody>
                  <a:tcPr/>
                </a:tc>
                <a:tc>
                  <a:txBody>
                    <a:bodyPr/>
                    <a:lstStyle/>
                    <a:p>
                      <a:r>
                        <a:rPr lang="en-US" dirty="0"/>
                        <a:t>1 x each Illness (180-day separation)</a:t>
                      </a:r>
                    </a:p>
                  </a:txBody>
                  <a:tcPr/>
                </a:tc>
                <a:tc>
                  <a:txBody>
                    <a:bodyPr/>
                    <a:lstStyle/>
                    <a:p>
                      <a:r>
                        <a:rPr lang="en-US" dirty="0"/>
                        <a:t>1 day </a:t>
                      </a:r>
                    </a:p>
                  </a:txBody>
                  <a:tcPr/>
                </a:tc>
                <a:extLst>
                  <a:ext uri="{0D108BD9-81ED-4DB2-BD59-A6C34878D82A}">
                    <a16:rowId xmlns:a16="http://schemas.microsoft.com/office/drawing/2014/main" val="562130769"/>
                  </a:ext>
                </a:extLst>
              </a:tr>
              <a:tr h="370840">
                <a:tc>
                  <a:txBody>
                    <a:bodyPr/>
                    <a:lstStyle/>
                    <a:p>
                      <a:r>
                        <a:rPr lang="en-US" dirty="0"/>
                        <a:t>Maximum Benefit</a:t>
                      </a:r>
                    </a:p>
                  </a:txBody>
                  <a:tcPr/>
                </a:tc>
                <a:tc>
                  <a:txBody>
                    <a:bodyPr/>
                    <a:lstStyle/>
                    <a:p>
                      <a:r>
                        <a:rPr lang="en-US" dirty="0"/>
                        <a:t>1 x each illness, 1 x each recurrence</a:t>
                      </a:r>
                    </a:p>
                  </a:txBody>
                  <a:tcPr/>
                </a:tc>
                <a:tc>
                  <a:txBody>
                    <a:bodyPr/>
                    <a:lstStyle/>
                    <a:p>
                      <a:r>
                        <a:rPr lang="en-US" dirty="0"/>
                        <a:t>No annual or lifetime maximum if separation periods are met</a:t>
                      </a:r>
                    </a:p>
                  </a:txBody>
                  <a:tcPr/>
                </a:tc>
                <a:extLst>
                  <a:ext uri="{0D108BD9-81ED-4DB2-BD59-A6C34878D82A}">
                    <a16:rowId xmlns:a16="http://schemas.microsoft.com/office/drawing/2014/main" val="2740646414"/>
                  </a:ext>
                </a:extLst>
              </a:tr>
            </a:tbl>
          </a:graphicData>
        </a:graphic>
      </p:graphicFrame>
      <p:sp>
        <p:nvSpPr>
          <p:cNvPr id="4" name="Arrow: Right 3">
            <a:extLst>
              <a:ext uri="{FF2B5EF4-FFF2-40B4-BE49-F238E27FC236}">
                <a16:creationId xmlns:a16="http://schemas.microsoft.com/office/drawing/2014/main" id="{92024053-3290-0A6B-70B3-EBBE2FFB660F}"/>
              </a:ext>
            </a:extLst>
          </p:cNvPr>
          <p:cNvSpPr/>
          <p:nvPr/>
        </p:nvSpPr>
        <p:spPr>
          <a:xfrm>
            <a:off x="5150277" y="1351294"/>
            <a:ext cx="414068" cy="18777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973A-DFE5-4A8D-8221-14D5BBEAFCA2}"/>
              </a:ext>
            </a:extLst>
          </p:cNvPr>
          <p:cNvSpPr>
            <a:spLocks noGrp="1"/>
          </p:cNvSpPr>
          <p:nvPr>
            <p:ph type="title"/>
          </p:nvPr>
        </p:nvSpPr>
        <p:spPr>
          <a:xfrm>
            <a:off x="155121" y="-228600"/>
            <a:ext cx="5943600" cy="822960"/>
          </a:xfrm>
        </p:spPr>
        <p:txBody>
          <a:bodyPr/>
          <a:lstStyle/>
          <a:p>
            <a:r>
              <a:rPr lang="en-US" dirty="0"/>
              <a:t>Critical Illness Plan Rates – Tobacco </a:t>
            </a:r>
          </a:p>
        </p:txBody>
      </p:sp>
      <p:graphicFrame>
        <p:nvGraphicFramePr>
          <p:cNvPr id="3" name="Table 2">
            <a:extLst>
              <a:ext uri="{FF2B5EF4-FFF2-40B4-BE49-F238E27FC236}">
                <a16:creationId xmlns:a16="http://schemas.microsoft.com/office/drawing/2014/main" id="{A19CB199-6104-71AD-78E5-F07AB7039731}"/>
              </a:ext>
            </a:extLst>
          </p:cNvPr>
          <p:cNvGraphicFramePr>
            <a:graphicFrameLocks noGrp="1"/>
          </p:cNvGraphicFramePr>
          <p:nvPr>
            <p:extLst>
              <p:ext uri="{D42A27DB-BD31-4B8C-83A1-F6EECF244321}">
                <p14:modId xmlns:p14="http://schemas.microsoft.com/office/powerpoint/2010/main" val="44648297"/>
              </p:ext>
            </p:extLst>
          </p:nvPr>
        </p:nvGraphicFramePr>
        <p:xfrm>
          <a:off x="257629" y="614543"/>
          <a:ext cx="5346700" cy="2495550"/>
        </p:xfrm>
        <a:graphic>
          <a:graphicData uri="http://schemas.openxmlformats.org/drawingml/2006/table">
            <a:tbl>
              <a:tblPr/>
              <a:tblGrid>
                <a:gridCol w="609600">
                  <a:extLst>
                    <a:ext uri="{9D8B030D-6E8A-4147-A177-3AD203B41FA5}">
                      <a16:colId xmlns:a16="http://schemas.microsoft.com/office/drawing/2014/main" val="3893110058"/>
                    </a:ext>
                  </a:extLst>
                </a:gridCol>
                <a:gridCol w="1536700">
                  <a:extLst>
                    <a:ext uri="{9D8B030D-6E8A-4147-A177-3AD203B41FA5}">
                      <a16:colId xmlns:a16="http://schemas.microsoft.com/office/drawing/2014/main" val="3322764727"/>
                    </a:ext>
                  </a:extLst>
                </a:gridCol>
                <a:gridCol w="647700">
                  <a:extLst>
                    <a:ext uri="{9D8B030D-6E8A-4147-A177-3AD203B41FA5}">
                      <a16:colId xmlns:a16="http://schemas.microsoft.com/office/drawing/2014/main" val="2291409372"/>
                    </a:ext>
                  </a:extLst>
                </a:gridCol>
                <a:gridCol w="609600">
                  <a:extLst>
                    <a:ext uri="{9D8B030D-6E8A-4147-A177-3AD203B41FA5}">
                      <a16:colId xmlns:a16="http://schemas.microsoft.com/office/drawing/2014/main" val="3289449097"/>
                    </a:ext>
                  </a:extLst>
                </a:gridCol>
                <a:gridCol w="647700">
                  <a:extLst>
                    <a:ext uri="{9D8B030D-6E8A-4147-A177-3AD203B41FA5}">
                      <a16:colId xmlns:a16="http://schemas.microsoft.com/office/drawing/2014/main" val="290338393"/>
                    </a:ext>
                  </a:extLst>
                </a:gridCol>
                <a:gridCol w="647700">
                  <a:extLst>
                    <a:ext uri="{9D8B030D-6E8A-4147-A177-3AD203B41FA5}">
                      <a16:colId xmlns:a16="http://schemas.microsoft.com/office/drawing/2014/main" val="4089863059"/>
                    </a:ext>
                  </a:extLst>
                </a:gridCol>
                <a:gridCol w="647700">
                  <a:extLst>
                    <a:ext uri="{9D8B030D-6E8A-4147-A177-3AD203B41FA5}">
                      <a16:colId xmlns:a16="http://schemas.microsoft.com/office/drawing/2014/main" val="4013672199"/>
                    </a:ext>
                  </a:extLst>
                </a:gridCol>
              </a:tblGrid>
              <a:tr h="200025">
                <a:tc>
                  <a:txBody>
                    <a:bodyPr/>
                    <a:lstStyle/>
                    <a:p>
                      <a:pPr algn="l" fontAlgn="b">
                        <a:buNone/>
                      </a:pPr>
                      <a:r>
                        <a:rPr lang="en-US" sz="1100" b="0" i="0" u="none" strike="noStrike">
                          <a:solidFill>
                            <a:srgbClr val="FFFFFF"/>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Employee Attained Age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Per $1,000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$30,000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74248910"/>
                  </a:ext>
                </a:extLst>
              </a:tr>
              <a:tr h="190500">
                <a:tc rowSpan="12">
                  <a:txBody>
                    <a:bodyPr/>
                    <a:lstStyle/>
                    <a:p>
                      <a:pPr algn="ctr" fontAlgn="ctr">
                        <a:buNone/>
                      </a:pPr>
                      <a:r>
                        <a:rPr lang="en-US" sz="1100" b="0" i="0" u="none" strike="noStrike">
                          <a:solidFill>
                            <a:srgbClr val="000000"/>
                          </a:solidFill>
                          <a:effectLst/>
                          <a:latin typeface="Aptos Narrow" panose="020B0004020202020204" pitchFamily="34" charset="0"/>
                        </a:rPr>
                        <a:t>Employee Only--Tobacco</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Narrow" panose="020B0004020202020204" pitchFamily="34" charset="0"/>
                        </a:rPr>
                        <a:t>24 and Under</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0.49</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$4.90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$9.80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$14.70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$19.60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8370588"/>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25-29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0.54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$5.40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$16.20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$21.60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06295052"/>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30-34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0.66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$6.60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$13.20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$26.40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30536820"/>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35-39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0.94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$9.40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$18.80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$28.20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$37.60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55273623"/>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40-44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1.41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$14.10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$28.20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$42.30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$56.40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97197224"/>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45-49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2.09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$20.90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$41.80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$62.70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$83.60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32817810"/>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50-54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3.25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$32.50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$65.00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$97.50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$130.00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82436438"/>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55-59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4.48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$44.80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$89.60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$134.40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$179.20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18217436"/>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60-64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5.55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$55.50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$111.00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$166.50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$222.00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76152754"/>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65-69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7.58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$75.80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$151.60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$227.40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$303.20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03023678"/>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70-74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9.97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$99.70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$199.40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$299.10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$398.80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45453372"/>
                  </a:ext>
                </a:extLst>
              </a:tr>
              <a:tr h="200025">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75 and Over</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12.52</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$125.20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$250.40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$375.60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$500.80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1904266"/>
                  </a:ext>
                </a:extLst>
              </a:tr>
            </a:tbl>
          </a:graphicData>
        </a:graphic>
      </p:graphicFrame>
      <p:graphicFrame>
        <p:nvGraphicFramePr>
          <p:cNvPr id="4" name="Table 3">
            <a:extLst>
              <a:ext uri="{FF2B5EF4-FFF2-40B4-BE49-F238E27FC236}">
                <a16:creationId xmlns:a16="http://schemas.microsoft.com/office/drawing/2014/main" id="{AA715726-2181-3D06-54E4-6FFA69A70B4A}"/>
              </a:ext>
            </a:extLst>
          </p:cNvPr>
          <p:cNvGraphicFramePr>
            <a:graphicFrameLocks noGrp="1"/>
          </p:cNvGraphicFramePr>
          <p:nvPr>
            <p:extLst>
              <p:ext uri="{D42A27DB-BD31-4B8C-83A1-F6EECF244321}">
                <p14:modId xmlns:p14="http://schemas.microsoft.com/office/powerpoint/2010/main" val="2875935898"/>
              </p:ext>
            </p:extLst>
          </p:nvPr>
        </p:nvGraphicFramePr>
        <p:xfrm>
          <a:off x="257629" y="4056062"/>
          <a:ext cx="5346700" cy="2495550"/>
        </p:xfrm>
        <a:graphic>
          <a:graphicData uri="http://schemas.openxmlformats.org/drawingml/2006/table">
            <a:tbl>
              <a:tblPr/>
              <a:tblGrid>
                <a:gridCol w="609600">
                  <a:extLst>
                    <a:ext uri="{9D8B030D-6E8A-4147-A177-3AD203B41FA5}">
                      <a16:colId xmlns:a16="http://schemas.microsoft.com/office/drawing/2014/main" val="4097225134"/>
                    </a:ext>
                  </a:extLst>
                </a:gridCol>
                <a:gridCol w="1536700">
                  <a:extLst>
                    <a:ext uri="{9D8B030D-6E8A-4147-A177-3AD203B41FA5}">
                      <a16:colId xmlns:a16="http://schemas.microsoft.com/office/drawing/2014/main" val="555952985"/>
                    </a:ext>
                  </a:extLst>
                </a:gridCol>
                <a:gridCol w="647700">
                  <a:extLst>
                    <a:ext uri="{9D8B030D-6E8A-4147-A177-3AD203B41FA5}">
                      <a16:colId xmlns:a16="http://schemas.microsoft.com/office/drawing/2014/main" val="3841106414"/>
                    </a:ext>
                  </a:extLst>
                </a:gridCol>
                <a:gridCol w="609600">
                  <a:extLst>
                    <a:ext uri="{9D8B030D-6E8A-4147-A177-3AD203B41FA5}">
                      <a16:colId xmlns:a16="http://schemas.microsoft.com/office/drawing/2014/main" val="3886174627"/>
                    </a:ext>
                  </a:extLst>
                </a:gridCol>
                <a:gridCol w="647700">
                  <a:extLst>
                    <a:ext uri="{9D8B030D-6E8A-4147-A177-3AD203B41FA5}">
                      <a16:colId xmlns:a16="http://schemas.microsoft.com/office/drawing/2014/main" val="4255862188"/>
                    </a:ext>
                  </a:extLst>
                </a:gridCol>
                <a:gridCol w="647700">
                  <a:extLst>
                    <a:ext uri="{9D8B030D-6E8A-4147-A177-3AD203B41FA5}">
                      <a16:colId xmlns:a16="http://schemas.microsoft.com/office/drawing/2014/main" val="2600958531"/>
                    </a:ext>
                  </a:extLst>
                </a:gridCol>
                <a:gridCol w="647700">
                  <a:extLst>
                    <a:ext uri="{9D8B030D-6E8A-4147-A177-3AD203B41FA5}">
                      <a16:colId xmlns:a16="http://schemas.microsoft.com/office/drawing/2014/main" val="3690201012"/>
                    </a:ext>
                  </a:extLst>
                </a:gridCol>
              </a:tblGrid>
              <a:tr h="200025">
                <a:tc>
                  <a:txBody>
                    <a:bodyPr/>
                    <a:lstStyle/>
                    <a:p>
                      <a:pPr algn="l" fontAlgn="b">
                        <a:buNone/>
                      </a:pPr>
                      <a:r>
                        <a:rPr lang="en-US" sz="1100" b="0" i="0" u="none" strike="noStrike">
                          <a:solidFill>
                            <a:srgbClr val="FFFFFF"/>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Employee Attained Age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Per $1,000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$30,000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52114710"/>
                  </a:ext>
                </a:extLst>
              </a:tr>
              <a:tr h="190500">
                <a:tc rowSpan="12">
                  <a:txBody>
                    <a:bodyPr/>
                    <a:lstStyle/>
                    <a:p>
                      <a:pPr algn="ctr" fontAlgn="ctr">
                        <a:buNone/>
                      </a:pPr>
                      <a:r>
                        <a:rPr lang="en-US" sz="1100" b="0" i="0" u="none" strike="noStrike">
                          <a:solidFill>
                            <a:srgbClr val="000000"/>
                          </a:solidFill>
                          <a:effectLst/>
                          <a:latin typeface="Aptos Narrow" panose="020B0004020202020204" pitchFamily="34" charset="0"/>
                        </a:rPr>
                        <a:t>Spouse Only--Tobacco</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Narrow" panose="020B0004020202020204" pitchFamily="34" charset="0"/>
                        </a:rPr>
                        <a:t>24 and Under</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0.49</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$4.90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$9.80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$14.70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$19.60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01237510"/>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25-29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0.54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$5.40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$16.20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$21.60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2934638"/>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30-34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0.66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$6.60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$13.20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$19.80 </a:t>
                      </a:r>
                    </a:p>
                  </a:txBody>
                  <a:tcPr marL="9525" marR="9525" marT="9525" marB="0" anchor="b">
                    <a:lnL>
                      <a:noFill/>
                    </a:lnL>
                    <a:lnR>
                      <a:noFill/>
                    </a:lnR>
                    <a:lnT>
                      <a:noFill/>
                    </a:lnT>
                    <a:lnB>
                      <a:noFill/>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$26.40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59849041"/>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35-39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0.94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$9.40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$18.80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$28.20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$37.60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59890232"/>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40-44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1.41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$14.10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$28.20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$42.30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$56.40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93384806"/>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45-49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2.09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$20.90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$41.80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$62.70 </a:t>
                      </a:r>
                    </a:p>
                  </a:txBody>
                  <a:tcPr marL="9525" marR="9525" marT="9525" marB="0" anchor="b">
                    <a:lnL>
                      <a:noFill/>
                    </a:lnL>
                    <a:lnR>
                      <a:noFill/>
                    </a:lnR>
                    <a:lnT>
                      <a:noFill/>
                    </a:lnT>
                    <a:lnB>
                      <a:noFill/>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$83.60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66645520"/>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50-54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3.25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$32.50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$65.00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$97.50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$130.00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2412024"/>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55-59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4.48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$44.80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$89.60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$134.40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$179.20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46672913"/>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60-64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5.55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$55.50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$111.00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$166.50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$222.00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5904594"/>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65-69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7.58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$75.80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$151.60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$227.40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$303.20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59705924"/>
                  </a:ext>
                </a:extLst>
              </a:tr>
              <a:tr h="19050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70-74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9.97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$99.70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$199.40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$299.10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$398.80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26989962"/>
                  </a:ext>
                </a:extLst>
              </a:tr>
              <a:tr h="200025">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75 and Over</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12.52</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$125.20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$250.40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$375.60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$500.80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246384"/>
                  </a:ext>
                </a:extLst>
              </a:tr>
            </a:tbl>
          </a:graphicData>
        </a:graphic>
      </p:graphicFrame>
      <p:graphicFrame>
        <p:nvGraphicFramePr>
          <p:cNvPr id="5" name="Table 4">
            <a:extLst>
              <a:ext uri="{FF2B5EF4-FFF2-40B4-BE49-F238E27FC236}">
                <a16:creationId xmlns:a16="http://schemas.microsoft.com/office/drawing/2014/main" id="{E31B1B99-5DA3-43EE-62B8-06FA2AAF4E5F}"/>
              </a:ext>
            </a:extLst>
          </p:cNvPr>
          <p:cNvGraphicFramePr>
            <a:graphicFrameLocks noGrp="1"/>
          </p:cNvGraphicFramePr>
          <p:nvPr>
            <p:extLst>
              <p:ext uri="{D42A27DB-BD31-4B8C-83A1-F6EECF244321}">
                <p14:modId xmlns:p14="http://schemas.microsoft.com/office/powerpoint/2010/main" val="658521166"/>
              </p:ext>
            </p:extLst>
          </p:nvPr>
        </p:nvGraphicFramePr>
        <p:xfrm>
          <a:off x="392793" y="3230239"/>
          <a:ext cx="4938487" cy="709755"/>
        </p:xfrm>
        <a:graphic>
          <a:graphicData uri="http://schemas.openxmlformats.org/drawingml/2006/table">
            <a:tbl>
              <a:tblPr/>
              <a:tblGrid>
                <a:gridCol w="563058">
                  <a:extLst>
                    <a:ext uri="{9D8B030D-6E8A-4147-A177-3AD203B41FA5}">
                      <a16:colId xmlns:a16="http://schemas.microsoft.com/office/drawing/2014/main" val="3844428587"/>
                    </a:ext>
                  </a:extLst>
                </a:gridCol>
                <a:gridCol w="1419375">
                  <a:extLst>
                    <a:ext uri="{9D8B030D-6E8A-4147-A177-3AD203B41FA5}">
                      <a16:colId xmlns:a16="http://schemas.microsoft.com/office/drawing/2014/main" val="1499649544"/>
                    </a:ext>
                  </a:extLst>
                </a:gridCol>
                <a:gridCol w="598249">
                  <a:extLst>
                    <a:ext uri="{9D8B030D-6E8A-4147-A177-3AD203B41FA5}">
                      <a16:colId xmlns:a16="http://schemas.microsoft.com/office/drawing/2014/main" val="2111583030"/>
                    </a:ext>
                  </a:extLst>
                </a:gridCol>
                <a:gridCol w="563058">
                  <a:extLst>
                    <a:ext uri="{9D8B030D-6E8A-4147-A177-3AD203B41FA5}">
                      <a16:colId xmlns:a16="http://schemas.microsoft.com/office/drawing/2014/main" val="1126295458"/>
                    </a:ext>
                  </a:extLst>
                </a:gridCol>
                <a:gridCol w="598249">
                  <a:extLst>
                    <a:ext uri="{9D8B030D-6E8A-4147-A177-3AD203B41FA5}">
                      <a16:colId xmlns:a16="http://schemas.microsoft.com/office/drawing/2014/main" val="61580931"/>
                    </a:ext>
                  </a:extLst>
                </a:gridCol>
                <a:gridCol w="598249">
                  <a:extLst>
                    <a:ext uri="{9D8B030D-6E8A-4147-A177-3AD203B41FA5}">
                      <a16:colId xmlns:a16="http://schemas.microsoft.com/office/drawing/2014/main" val="1408161646"/>
                    </a:ext>
                  </a:extLst>
                </a:gridCol>
                <a:gridCol w="598249">
                  <a:extLst>
                    <a:ext uri="{9D8B030D-6E8A-4147-A177-3AD203B41FA5}">
                      <a16:colId xmlns:a16="http://schemas.microsoft.com/office/drawing/2014/main" val="2697536374"/>
                    </a:ext>
                  </a:extLst>
                </a:gridCol>
              </a:tblGrid>
              <a:tr h="236631">
                <a:tc>
                  <a:txBody>
                    <a:bodyPr/>
                    <a:lstStyle/>
                    <a:p>
                      <a:pPr algn="l" fontAlgn="b">
                        <a:buNone/>
                      </a:pPr>
                      <a:r>
                        <a:rPr lang="en-US" sz="1100" b="0" i="0" u="none" strike="noStrike">
                          <a:solidFill>
                            <a:srgbClr val="FFFFFF"/>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Employee Attained Age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Per $1,000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638620116"/>
                  </a:ext>
                </a:extLst>
              </a:tr>
              <a:tr h="364950">
                <a:tc>
                  <a:txBody>
                    <a:bodyPr/>
                    <a:lstStyle/>
                    <a:p>
                      <a:pPr algn="ctr" fontAlgn="ctr">
                        <a:buNone/>
                      </a:pPr>
                      <a:r>
                        <a:rPr lang="en-US" sz="1100" b="0" i="0" u="none" strike="noStrike">
                          <a:solidFill>
                            <a:srgbClr val="000000"/>
                          </a:solidFill>
                          <a:effectLst/>
                          <a:latin typeface="Aptos Narrow" panose="020B0004020202020204" pitchFamily="34" charset="0"/>
                        </a:rPr>
                        <a:t>Child Only--Tobacco</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Narrow" panose="020B0004020202020204" pitchFamily="34" charset="0"/>
                        </a:rPr>
                        <a:t>Child --per $1,000 Benefit</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$0.09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$0.45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$0.90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$1.35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$1.80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22171"/>
                  </a:ext>
                </a:extLst>
              </a:tr>
            </a:tbl>
          </a:graphicData>
        </a:graphic>
      </p:graphicFrame>
      <p:sp>
        <p:nvSpPr>
          <p:cNvPr id="6" name="TextBox 5">
            <a:extLst>
              <a:ext uri="{FF2B5EF4-FFF2-40B4-BE49-F238E27FC236}">
                <a16:creationId xmlns:a16="http://schemas.microsoft.com/office/drawing/2014/main" id="{1471AA56-C692-8926-DBE3-4A99FC866D4F}"/>
              </a:ext>
            </a:extLst>
          </p:cNvPr>
          <p:cNvSpPr txBox="1"/>
          <p:nvPr/>
        </p:nvSpPr>
        <p:spPr>
          <a:xfrm>
            <a:off x="500332" y="6568865"/>
            <a:ext cx="3786996" cy="276999"/>
          </a:xfrm>
          <a:prstGeom prst="rect">
            <a:avLst/>
          </a:prstGeom>
          <a:noFill/>
        </p:spPr>
        <p:txBody>
          <a:bodyPr wrap="square" rtlCol="0">
            <a:spAutoFit/>
          </a:bodyPr>
          <a:lstStyle/>
          <a:p>
            <a:r>
              <a:rPr lang="en-US" sz="1200" i="1" dirty="0"/>
              <a:t>*Rates reflect a monthly cost</a:t>
            </a:r>
          </a:p>
        </p:txBody>
      </p:sp>
    </p:spTree>
    <p:extLst>
      <p:ext uri="{BB962C8B-B14F-4D97-AF65-F5344CB8AC3E}">
        <p14:creationId xmlns:p14="http://schemas.microsoft.com/office/powerpoint/2010/main" val="8584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A971-1EB1-00FE-0803-E0E962EEC597}"/>
              </a:ext>
            </a:extLst>
          </p:cNvPr>
          <p:cNvSpPr>
            <a:spLocks noGrp="1"/>
          </p:cNvSpPr>
          <p:nvPr>
            <p:ph type="title"/>
          </p:nvPr>
        </p:nvSpPr>
        <p:spPr>
          <a:xfrm>
            <a:off x="195942" y="-228600"/>
            <a:ext cx="5943600" cy="822960"/>
          </a:xfrm>
        </p:spPr>
        <p:txBody>
          <a:bodyPr/>
          <a:lstStyle/>
          <a:p>
            <a:r>
              <a:rPr lang="en-US" dirty="0"/>
              <a:t>Critical Illness Plan Rates – Non-Tobacco</a:t>
            </a:r>
          </a:p>
        </p:txBody>
      </p:sp>
      <p:graphicFrame>
        <p:nvGraphicFramePr>
          <p:cNvPr id="3" name="Table 2">
            <a:extLst>
              <a:ext uri="{FF2B5EF4-FFF2-40B4-BE49-F238E27FC236}">
                <a16:creationId xmlns:a16="http://schemas.microsoft.com/office/drawing/2014/main" id="{EE0B5683-6718-C08E-3108-2D22FDA8E5C5}"/>
              </a:ext>
            </a:extLst>
          </p:cNvPr>
          <p:cNvGraphicFramePr>
            <a:graphicFrameLocks noGrp="1"/>
          </p:cNvGraphicFramePr>
          <p:nvPr>
            <p:extLst>
              <p:ext uri="{D42A27DB-BD31-4B8C-83A1-F6EECF244321}">
                <p14:modId xmlns:p14="http://schemas.microsoft.com/office/powerpoint/2010/main" val="4110100098"/>
              </p:ext>
            </p:extLst>
          </p:nvPr>
        </p:nvGraphicFramePr>
        <p:xfrm>
          <a:off x="195941" y="546331"/>
          <a:ext cx="4750707" cy="2309991"/>
        </p:xfrm>
        <a:graphic>
          <a:graphicData uri="http://schemas.openxmlformats.org/drawingml/2006/table">
            <a:tbl>
              <a:tblPr/>
              <a:tblGrid>
                <a:gridCol w="521817">
                  <a:extLst>
                    <a:ext uri="{9D8B030D-6E8A-4147-A177-3AD203B41FA5}">
                      <a16:colId xmlns:a16="http://schemas.microsoft.com/office/drawing/2014/main" val="783821773"/>
                    </a:ext>
                  </a:extLst>
                </a:gridCol>
                <a:gridCol w="1315413">
                  <a:extLst>
                    <a:ext uri="{9D8B030D-6E8A-4147-A177-3AD203B41FA5}">
                      <a16:colId xmlns:a16="http://schemas.microsoft.com/office/drawing/2014/main" val="1115875323"/>
                    </a:ext>
                  </a:extLst>
                </a:gridCol>
                <a:gridCol w="674013">
                  <a:extLst>
                    <a:ext uri="{9D8B030D-6E8A-4147-A177-3AD203B41FA5}">
                      <a16:colId xmlns:a16="http://schemas.microsoft.com/office/drawing/2014/main" val="2936195165"/>
                    </a:ext>
                  </a:extLst>
                </a:gridCol>
                <a:gridCol w="674013">
                  <a:extLst>
                    <a:ext uri="{9D8B030D-6E8A-4147-A177-3AD203B41FA5}">
                      <a16:colId xmlns:a16="http://schemas.microsoft.com/office/drawing/2014/main" val="3374366997"/>
                    </a:ext>
                  </a:extLst>
                </a:gridCol>
                <a:gridCol w="521817">
                  <a:extLst>
                    <a:ext uri="{9D8B030D-6E8A-4147-A177-3AD203B41FA5}">
                      <a16:colId xmlns:a16="http://schemas.microsoft.com/office/drawing/2014/main" val="81078738"/>
                    </a:ext>
                  </a:extLst>
                </a:gridCol>
                <a:gridCol w="521817">
                  <a:extLst>
                    <a:ext uri="{9D8B030D-6E8A-4147-A177-3AD203B41FA5}">
                      <a16:colId xmlns:a16="http://schemas.microsoft.com/office/drawing/2014/main" val="76711529"/>
                    </a:ext>
                  </a:extLst>
                </a:gridCol>
                <a:gridCol w="521817">
                  <a:extLst>
                    <a:ext uri="{9D8B030D-6E8A-4147-A177-3AD203B41FA5}">
                      <a16:colId xmlns:a16="http://schemas.microsoft.com/office/drawing/2014/main" val="1310489404"/>
                    </a:ext>
                  </a:extLst>
                </a:gridCol>
              </a:tblGrid>
              <a:tr h="184011">
                <a:tc>
                  <a:txBody>
                    <a:bodyPr/>
                    <a:lstStyle/>
                    <a:p>
                      <a:pPr algn="l" fontAlgn="b">
                        <a:buNone/>
                      </a:pPr>
                      <a:r>
                        <a:rPr lang="en-US" sz="1100" b="0" i="0" u="none" strike="noStrike">
                          <a:solidFill>
                            <a:srgbClr val="FFFFFF"/>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Employee Attained Age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Per $1,000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$30,000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30385680"/>
                  </a:ext>
                </a:extLst>
              </a:tr>
              <a:tr h="175248">
                <a:tc rowSpan="12">
                  <a:txBody>
                    <a:bodyPr/>
                    <a:lstStyle/>
                    <a:p>
                      <a:pPr algn="ctr" fontAlgn="ctr">
                        <a:buNone/>
                      </a:pPr>
                      <a:r>
                        <a:rPr lang="en-US" sz="1100" b="0" i="0" u="none" strike="noStrike">
                          <a:solidFill>
                            <a:srgbClr val="000000"/>
                          </a:solidFill>
                          <a:effectLst/>
                          <a:latin typeface="Aptos Narrow" panose="020B0004020202020204" pitchFamily="34" charset="0"/>
                        </a:rPr>
                        <a:t>Employee Only</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Narrow" panose="020B0004020202020204" pitchFamily="34" charset="0"/>
                        </a:rPr>
                        <a:t>24 and Under</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$0.48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$4.80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$9.60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$14.40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$19.20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80104814"/>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25-29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$0.51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$5.10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$15.30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$20.40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1412644"/>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30-34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$6.00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$12.00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$18.00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$24.00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12714844"/>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35-39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$0.79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$7.90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$23.70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$31.60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19795060"/>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40-44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$1.06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$10.60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$21.20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$31.80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$42.40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30859211"/>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45-49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$1.43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$14.30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$28.60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$42.90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$57.20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97686379"/>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50-54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$2.02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$20.20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$40.40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$60.60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$80.80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92658853"/>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55-59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$2.59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$25.90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$51.80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$77.70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$103.60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8961079"/>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60-64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$3.05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$30.50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$61.00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$91.50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$122.00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17468645"/>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65-69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$3.92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$39.20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$78.40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$117.60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$156.80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61262410"/>
                  </a:ext>
                </a:extLst>
              </a:tr>
              <a:tr h="175248">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70-74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$5.24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$52.40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$104.80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$157.20 </a:t>
                      </a:r>
                    </a:p>
                  </a:txBody>
                  <a:tcPr marL="9525" marR="9525" marT="9525" marB="0" anchor="b">
                    <a:lnL>
                      <a:noFill/>
                    </a:lnL>
                    <a:lnR>
                      <a:noFill/>
                    </a:lnR>
                    <a:lnT>
                      <a:noFill/>
                    </a:lnT>
                    <a:lnB>
                      <a:noFill/>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$209.60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2266892"/>
                  </a:ext>
                </a:extLst>
              </a:tr>
              <a:tr h="0">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75 and Over</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$7.39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$73.90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$147.80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$221.70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$295.60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306378"/>
                  </a:ext>
                </a:extLst>
              </a:tr>
            </a:tbl>
          </a:graphicData>
        </a:graphic>
      </p:graphicFrame>
      <p:graphicFrame>
        <p:nvGraphicFramePr>
          <p:cNvPr id="4" name="Table 3">
            <a:extLst>
              <a:ext uri="{FF2B5EF4-FFF2-40B4-BE49-F238E27FC236}">
                <a16:creationId xmlns:a16="http://schemas.microsoft.com/office/drawing/2014/main" id="{16288B90-0D59-D1EE-B71F-B24B51391B61}"/>
              </a:ext>
            </a:extLst>
          </p:cNvPr>
          <p:cNvGraphicFramePr>
            <a:graphicFrameLocks noGrp="1"/>
          </p:cNvGraphicFramePr>
          <p:nvPr>
            <p:extLst>
              <p:ext uri="{D42A27DB-BD31-4B8C-83A1-F6EECF244321}">
                <p14:modId xmlns:p14="http://schemas.microsoft.com/office/powerpoint/2010/main" val="3349486555"/>
              </p:ext>
            </p:extLst>
          </p:nvPr>
        </p:nvGraphicFramePr>
        <p:xfrm>
          <a:off x="195940" y="4031364"/>
          <a:ext cx="4750707" cy="2328409"/>
        </p:xfrm>
        <a:graphic>
          <a:graphicData uri="http://schemas.openxmlformats.org/drawingml/2006/table">
            <a:tbl>
              <a:tblPr/>
              <a:tblGrid>
                <a:gridCol w="521817">
                  <a:extLst>
                    <a:ext uri="{9D8B030D-6E8A-4147-A177-3AD203B41FA5}">
                      <a16:colId xmlns:a16="http://schemas.microsoft.com/office/drawing/2014/main" val="1175690165"/>
                    </a:ext>
                  </a:extLst>
                </a:gridCol>
                <a:gridCol w="1315413">
                  <a:extLst>
                    <a:ext uri="{9D8B030D-6E8A-4147-A177-3AD203B41FA5}">
                      <a16:colId xmlns:a16="http://schemas.microsoft.com/office/drawing/2014/main" val="2129597285"/>
                    </a:ext>
                  </a:extLst>
                </a:gridCol>
                <a:gridCol w="674013">
                  <a:extLst>
                    <a:ext uri="{9D8B030D-6E8A-4147-A177-3AD203B41FA5}">
                      <a16:colId xmlns:a16="http://schemas.microsoft.com/office/drawing/2014/main" val="1616111179"/>
                    </a:ext>
                  </a:extLst>
                </a:gridCol>
                <a:gridCol w="674013">
                  <a:extLst>
                    <a:ext uri="{9D8B030D-6E8A-4147-A177-3AD203B41FA5}">
                      <a16:colId xmlns:a16="http://schemas.microsoft.com/office/drawing/2014/main" val="2068036812"/>
                    </a:ext>
                  </a:extLst>
                </a:gridCol>
                <a:gridCol w="521817">
                  <a:extLst>
                    <a:ext uri="{9D8B030D-6E8A-4147-A177-3AD203B41FA5}">
                      <a16:colId xmlns:a16="http://schemas.microsoft.com/office/drawing/2014/main" val="2050046611"/>
                    </a:ext>
                  </a:extLst>
                </a:gridCol>
                <a:gridCol w="521817">
                  <a:extLst>
                    <a:ext uri="{9D8B030D-6E8A-4147-A177-3AD203B41FA5}">
                      <a16:colId xmlns:a16="http://schemas.microsoft.com/office/drawing/2014/main" val="1171033755"/>
                    </a:ext>
                  </a:extLst>
                </a:gridCol>
                <a:gridCol w="521817">
                  <a:extLst>
                    <a:ext uri="{9D8B030D-6E8A-4147-A177-3AD203B41FA5}">
                      <a16:colId xmlns:a16="http://schemas.microsoft.com/office/drawing/2014/main" val="4031793967"/>
                    </a:ext>
                  </a:extLst>
                </a:gridCol>
              </a:tblGrid>
              <a:tr h="179430">
                <a:tc>
                  <a:txBody>
                    <a:bodyPr/>
                    <a:lstStyle/>
                    <a:p>
                      <a:pPr algn="l" fontAlgn="b">
                        <a:buNone/>
                      </a:pPr>
                      <a:r>
                        <a:rPr lang="en-US" sz="1100" b="0" i="0" u="none" strike="noStrike">
                          <a:solidFill>
                            <a:srgbClr val="FFFFFF"/>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Employee Attained Age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Per $1,000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$30,000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24226688"/>
                  </a:ext>
                </a:extLst>
              </a:tr>
              <a:tr h="170886">
                <a:tc rowSpan="12">
                  <a:txBody>
                    <a:bodyPr/>
                    <a:lstStyle/>
                    <a:p>
                      <a:pPr algn="ctr" fontAlgn="ctr">
                        <a:buNone/>
                      </a:pPr>
                      <a:r>
                        <a:rPr lang="en-US" sz="1100" b="0" i="0" u="none" strike="noStrike">
                          <a:solidFill>
                            <a:srgbClr val="000000"/>
                          </a:solidFill>
                          <a:effectLst/>
                          <a:latin typeface="Aptos Narrow" panose="020B0004020202020204" pitchFamily="34" charset="0"/>
                        </a:rPr>
                        <a:t>Spouse Only</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Narrow" panose="020B0004020202020204" pitchFamily="34" charset="0"/>
                        </a:rPr>
                        <a:t>24 and Under</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$0.48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$4.80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$9.60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$14.40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$19.20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89696612"/>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25-29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$0.51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$5.10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$15.30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$20.40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29421293"/>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30-34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$6.00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$12.00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$18.00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$24.00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35909443"/>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35-39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$0.79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$7.90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$15.80 </a:t>
                      </a:r>
                    </a:p>
                  </a:txBody>
                  <a:tcPr marL="9525" marR="9525" marT="9525" marB="0" anchor="b">
                    <a:lnL>
                      <a:noFill/>
                    </a:lnL>
                    <a:lnR>
                      <a:noFill/>
                    </a:lnR>
                    <a:lnT>
                      <a:noFill/>
                    </a:lnT>
                    <a:lnB>
                      <a:noFill/>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$23.70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$31.60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49839749"/>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40-44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$1.06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$10.60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$21.20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$31.80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$42.40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86375521"/>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45-49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$1.43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$14.30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$28.60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$42.90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$57.20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466761"/>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50-54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$2.02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$20.20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$40.40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$60.60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$80.80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38778918"/>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55-59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$2.59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$25.90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$51.80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$77.70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$103.60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17156503"/>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60-64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$3.05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$30.50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$61.00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$91.50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$122.00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7880727"/>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65-69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$3.92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$39.20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$78.40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$117.60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$156.80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18684446"/>
                  </a:ext>
                </a:extLst>
              </a:tr>
              <a:tr h="170886">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70-74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$5.24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$52.40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$104.80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$157.20 </a:t>
                      </a:r>
                    </a:p>
                  </a:txBody>
                  <a:tcPr marL="9525" marR="9525" marT="9525"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ptos Narrow" panose="020B0004020202020204" pitchFamily="34" charset="0"/>
                        </a:rPr>
                        <a:t>$209.60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90490344"/>
                  </a:ext>
                </a:extLst>
              </a:tr>
              <a:tr h="200164">
                <a:tc v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75 and Over</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DCDC"/>
                    </a:solidFill>
                  </a:tcPr>
                </a:tc>
                <a:tc>
                  <a:txBody>
                    <a:bodyPr/>
                    <a:lstStyle/>
                    <a:p>
                      <a:pPr algn="r" fontAlgn="b">
                        <a:buNone/>
                      </a:pPr>
                      <a:r>
                        <a:rPr lang="en-US" sz="1100" b="0" i="0" u="none" strike="noStrike">
                          <a:solidFill>
                            <a:srgbClr val="000000"/>
                          </a:solidFill>
                          <a:effectLst/>
                          <a:latin typeface="Aptos Narrow" panose="020B0004020202020204" pitchFamily="34" charset="0"/>
                        </a:rPr>
                        <a:t>$7.39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$73.90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$147.80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$221.70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$295.60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417043"/>
                  </a:ext>
                </a:extLst>
              </a:tr>
            </a:tbl>
          </a:graphicData>
        </a:graphic>
      </p:graphicFrame>
      <p:graphicFrame>
        <p:nvGraphicFramePr>
          <p:cNvPr id="5" name="Table 4">
            <a:extLst>
              <a:ext uri="{FF2B5EF4-FFF2-40B4-BE49-F238E27FC236}">
                <a16:creationId xmlns:a16="http://schemas.microsoft.com/office/drawing/2014/main" id="{D865A0E4-5A3B-AE1A-9C77-69590F936D12}"/>
              </a:ext>
            </a:extLst>
          </p:cNvPr>
          <p:cNvGraphicFramePr>
            <a:graphicFrameLocks noGrp="1"/>
          </p:cNvGraphicFramePr>
          <p:nvPr>
            <p:extLst>
              <p:ext uri="{D42A27DB-BD31-4B8C-83A1-F6EECF244321}">
                <p14:modId xmlns:p14="http://schemas.microsoft.com/office/powerpoint/2010/main" val="2867692297"/>
              </p:ext>
            </p:extLst>
          </p:nvPr>
        </p:nvGraphicFramePr>
        <p:xfrm>
          <a:off x="313868" y="3030200"/>
          <a:ext cx="4514854" cy="797600"/>
        </p:xfrm>
        <a:graphic>
          <a:graphicData uri="http://schemas.openxmlformats.org/drawingml/2006/table">
            <a:tbl>
              <a:tblPr/>
              <a:tblGrid>
                <a:gridCol w="495911">
                  <a:extLst>
                    <a:ext uri="{9D8B030D-6E8A-4147-A177-3AD203B41FA5}">
                      <a16:colId xmlns:a16="http://schemas.microsoft.com/office/drawing/2014/main" val="1961677881"/>
                    </a:ext>
                  </a:extLst>
                </a:gridCol>
                <a:gridCol w="1250106">
                  <a:extLst>
                    <a:ext uri="{9D8B030D-6E8A-4147-A177-3AD203B41FA5}">
                      <a16:colId xmlns:a16="http://schemas.microsoft.com/office/drawing/2014/main" val="1526878472"/>
                    </a:ext>
                  </a:extLst>
                </a:gridCol>
                <a:gridCol w="640552">
                  <a:extLst>
                    <a:ext uri="{9D8B030D-6E8A-4147-A177-3AD203B41FA5}">
                      <a16:colId xmlns:a16="http://schemas.microsoft.com/office/drawing/2014/main" val="2772340875"/>
                    </a:ext>
                  </a:extLst>
                </a:gridCol>
                <a:gridCol w="640552">
                  <a:extLst>
                    <a:ext uri="{9D8B030D-6E8A-4147-A177-3AD203B41FA5}">
                      <a16:colId xmlns:a16="http://schemas.microsoft.com/office/drawing/2014/main" val="3067728816"/>
                    </a:ext>
                  </a:extLst>
                </a:gridCol>
                <a:gridCol w="495911">
                  <a:extLst>
                    <a:ext uri="{9D8B030D-6E8A-4147-A177-3AD203B41FA5}">
                      <a16:colId xmlns:a16="http://schemas.microsoft.com/office/drawing/2014/main" val="158709792"/>
                    </a:ext>
                  </a:extLst>
                </a:gridCol>
                <a:gridCol w="495911">
                  <a:extLst>
                    <a:ext uri="{9D8B030D-6E8A-4147-A177-3AD203B41FA5}">
                      <a16:colId xmlns:a16="http://schemas.microsoft.com/office/drawing/2014/main" val="1575285329"/>
                    </a:ext>
                  </a:extLst>
                </a:gridCol>
                <a:gridCol w="495911">
                  <a:extLst>
                    <a:ext uri="{9D8B030D-6E8A-4147-A177-3AD203B41FA5}">
                      <a16:colId xmlns:a16="http://schemas.microsoft.com/office/drawing/2014/main" val="1819161065"/>
                    </a:ext>
                  </a:extLst>
                </a:gridCol>
              </a:tblGrid>
              <a:tr h="398800">
                <a:tc>
                  <a:txBody>
                    <a:bodyPr/>
                    <a:lstStyle/>
                    <a:p>
                      <a:pPr algn="l" fontAlgn="b">
                        <a:buNone/>
                      </a:pPr>
                      <a:r>
                        <a:rPr lang="en-US" sz="1100" b="0" i="0" u="none" strike="noStrike">
                          <a:solidFill>
                            <a:srgbClr val="FFFFFF"/>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Employee Attained Age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buNone/>
                      </a:pPr>
                      <a:r>
                        <a:rPr lang="en-US" sz="1100" b="0" i="0" u="none" strike="noStrike">
                          <a:solidFill>
                            <a:srgbClr val="FFFFFF"/>
                          </a:solidFill>
                          <a:effectLst/>
                          <a:latin typeface="Aptos Narrow" panose="020B0004020202020204" pitchFamily="34" charset="0"/>
                        </a:rPr>
                        <a:t>Per $1,000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$15,000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b">
                        <a:buNone/>
                      </a:pPr>
                      <a:r>
                        <a:rPr lang="en-US" sz="1100" b="0" i="0" u="none" strike="noStrike">
                          <a:solidFill>
                            <a:srgbClr val="FFFFFF"/>
                          </a:solidFill>
                          <a:effectLst/>
                          <a:latin typeface="Aptos Narrow" panose="020B0004020202020204" pitchFamily="34" charset="0"/>
                        </a:rPr>
                        <a:t>$20,000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30236066"/>
                  </a:ext>
                </a:extLst>
              </a:tr>
              <a:tr h="398800">
                <a:tc>
                  <a:txBody>
                    <a:bodyPr/>
                    <a:lstStyle/>
                    <a:p>
                      <a:pPr algn="ctr" fontAlgn="ctr">
                        <a:buNone/>
                      </a:pPr>
                      <a:r>
                        <a:rPr lang="en-US" sz="1100" b="0" i="0" u="none" strike="noStrike">
                          <a:solidFill>
                            <a:srgbClr val="000000"/>
                          </a:solidFill>
                          <a:effectLst/>
                          <a:latin typeface="Aptos Narrow" panose="020B0004020202020204" pitchFamily="34" charset="0"/>
                        </a:rPr>
                        <a:t>Child Only</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Aptos Narrow" panose="020B0004020202020204" pitchFamily="34" charset="0"/>
                        </a:rPr>
                        <a:t>Child --per $1,000 Benefit</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CDCDC"/>
                    </a:solidFill>
                  </a:tcPr>
                </a:tc>
                <a:tc>
                  <a:txBody>
                    <a:bodyPr/>
                    <a:lstStyle/>
                    <a:p>
                      <a:pPr algn="r" fontAlgn="b">
                        <a:buNone/>
                      </a:pPr>
                      <a:r>
                        <a:rPr lang="en-US" sz="1100" b="0" i="0" u="none" strike="noStrike" dirty="0">
                          <a:solidFill>
                            <a:srgbClr val="000000"/>
                          </a:solidFill>
                          <a:effectLst/>
                          <a:latin typeface="Aptos Narrow" panose="020B0004020202020204" pitchFamily="34" charset="0"/>
                        </a:rPr>
                        <a:t>$0.09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$0.45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Aptos Narrow" panose="020B0004020202020204" pitchFamily="34" charset="0"/>
                        </a:rPr>
                        <a:t>$0.90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$1.35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Aptos Narrow" panose="020B0004020202020204" pitchFamily="34" charset="0"/>
                        </a:rPr>
                        <a:t>$1.80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8131262"/>
                  </a:ext>
                </a:extLst>
              </a:tr>
            </a:tbl>
          </a:graphicData>
        </a:graphic>
      </p:graphicFrame>
      <p:sp>
        <p:nvSpPr>
          <p:cNvPr id="6" name="TextBox 5">
            <a:extLst>
              <a:ext uri="{FF2B5EF4-FFF2-40B4-BE49-F238E27FC236}">
                <a16:creationId xmlns:a16="http://schemas.microsoft.com/office/drawing/2014/main" id="{B25C5920-D57A-D5DD-B010-000AE275209E}"/>
              </a:ext>
            </a:extLst>
          </p:cNvPr>
          <p:cNvSpPr txBox="1"/>
          <p:nvPr/>
        </p:nvSpPr>
        <p:spPr>
          <a:xfrm>
            <a:off x="500332" y="6430365"/>
            <a:ext cx="3786996" cy="276999"/>
          </a:xfrm>
          <a:prstGeom prst="rect">
            <a:avLst/>
          </a:prstGeom>
          <a:noFill/>
        </p:spPr>
        <p:txBody>
          <a:bodyPr wrap="square" rtlCol="0">
            <a:spAutoFit/>
          </a:bodyPr>
          <a:lstStyle/>
          <a:p>
            <a:r>
              <a:rPr lang="en-US" sz="1200" i="1" dirty="0"/>
              <a:t>*Rates reflect a monthly cost</a:t>
            </a:r>
          </a:p>
        </p:txBody>
      </p:sp>
    </p:spTree>
    <p:extLst>
      <p:ext uri="{BB962C8B-B14F-4D97-AF65-F5344CB8AC3E}">
        <p14:creationId xmlns:p14="http://schemas.microsoft.com/office/powerpoint/2010/main" val="232259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238C5-8796-5639-42EE-3663FCD65707}"/>
              </a:ext>
            </a:extLst>
          </p:cNvPr>
          <p:cNvSpPr>
            <a:spLocks noGrp="1"/>
          </p:cNvSpPr>
          <p:nvPr>
            <p:ph type="title"/>
          </p:nvPr>
        </p:nvSpPr>
        <p:spPr/>
        <p:txBody>
          <a:bodyPr/>
          <a:lstStyle/>
          <a:p>
            <a:r>
              <a:rPr lang="en-US" dirty="0"/>
              <a:t>Employee Discount Program</a:t>
            </a:r>
          </a:p>
        </p:txBody>
      </p:sp>
      <p:sp>
        <p:nvSpPr>
          <p:cNvPr id="5" name="Text Placeholder 4">
            <a:extLst>
              <a:ext uri="{FF2B5EF4-FFF2-40B4-BE49-F238E27FC236}">
                <a16:creationId xmlns:a16="http://schemas.microsoft.com/office/drawing/2014/main" id="{F65EB0BB-62EB-5039-681F-F8CD421DF65E}"/>
              </a:ext>
            </a:extLst>
          </p:cNvPr>
          <p:cNvSpPr>
            <a:spLocks noGrp="1"/>
          </p:cNvSpPr>
          <p:nvPr>
            <p:ph type="body" sz="quarter" idx="13"/>
          </p:nvPr>
        </p:nvSpPr>
        <p:spPr/>
        <p:txBody>
          <a:bodyPr/>
          <a:lstStyle/>
          <a:p>
            <a:r>
              <a:rPr lang="en-US" dirty="0"/>
              <a:t>Powered by Gallagher Marketplace </a:t>
            </a:r>
          </a:p>
        </p:txBody>
      </p:sp>
      <p:pic>
        <p:nvPicPr>
          <p:cNvPr id="8" name="Picture 7">
            <a:extLst>
              <a:ext uri="{FF2B5EF4-FFF2-40B4-BE49-F238E27FC236}">
                <a16:creationId xmlns:a16="http://schemas.microsoft.com/office/drawing/2014/main" id="{E7FC466B-F03E-FBF2-DF21-B15DE3AB1A5C}"/>
              </a:ext>
            </a:extLst>
          </p:cNvPr>
          <p:cNvPicPr>
            <a:picLocks noChangeAspect="1"/>
          </p:cNvPicPr>
          <p:nvPr/>
        </p:nvPicPr>
        <p:blipFill>
          <a:blip r:embed="rId2"/>
          <a:stretch>
            <a:fillRect/>
          </a:stretch>
        </p:blipFill>
        <p:spPr>
          <a:xfrm>
            <a:off x="496310" y="1943531"/>
            <a:ext cx="4953255" cy="2730640"/>
          </a:xfrm>
          <a:prstGeom prst="rect">
            <a:avLst/>
          </a:prstGeom>
        </p:spPr>
      </p:pic>
      <p:pic>
        <p:nvPicPr>
          <p:cNvPr id="10" name="Picture 9">
            <a:extLst>
              <a:ext uri="{FF2B5EF4-FFF2-40B4-BE49-F238E27FC236}">
                <a16:creationId xmlns:a16="http://schemas.microsoft.com/office/drawing/2014/main" id="{1309D241-25D5-D9D1-3FFF-203B15DCAA87}"/>
              </a:ext>
            </a:extLst>
          </p:cNvPr>
          <p:cNvPicPr>
            <a:picLocks noChangeAspect="1"/>
          </p:cNvPicPr>
          <p:nvPr/>
        </p:nvPicPr>
        <p:blipFill>
          <a:blip r:embed="rId3"/>
          <a:stretch>
            <a:fillRect/>
          </a:stretch>
        </p:blipFill>
        <p:spPr>
          <a:xfrm>
            <a:off x="5717275" y="1159281"/>
            <a:ext cx="2419474" cy="4464279"/>
          </a:xfrm>
          <a:prstGeom prst="rect">
            <a:avLst/>
          </a:prstGeom>
        </p:spPr>
      </p:pic>
      <p:sp>
        <p:nvSpPr>
          <p:cNvPr id="11" name="TextBox 10">
            <a:extLst>
              <a:ext uri="{FF2B5EF4-FFF2-40B4-BE49-F238E27FC236}">
                <a16:creationId xmlns:a16="http://schemas.microsoft.com/office/drawing/2014/main" id="{EAE99921-5CC6-0294-09FB-60C90DA8A53A}"/>
              </a:ext>
            </a:extLst>
          </p:cNvPr>
          <p:cNvSpPr txBox="1"/>
          <p:nvPr/>
        </p:nvSpPr>
        <p:spPr>
          <a:xfrm>
            <a:off x="836761" y="4787660"/>
            <a:ext cx="4382219" cy="830997"/>
          </a:xfrm>
          <a:prstGeom prst="rect">
            <a:avLst/>
          </a:prstGeom>
          <a:noFill/>
        </p:spPr>
        <p:txBody>
          <a:bodyPr wrap="square" rtlCol="0">
            <a:spAutoFit/>
          </a:bodyPr>
          <a:lstStyle/>
          <a:p>
            <a:r>
              <a:rPr lang="en-US" sz="1200" i="1" dirty="0"/>
              <a:t>Included: Auto &amp; Homeowners Insurance, Extended Vehicle Warranties, Pet Insurance, and Perk Spot (Travel, Gym, Cell Phone, Restaurant, Apparel, and Electronic Discounts from over 1,000+ partners)</a:t>
            </a:r>
          </a:p>
        </p:txBody>
      </p:sp>
    </p:spTree>
    <p:extLst>
      <p:ext uri="{BB962C8B-B14F-4D97-AF65-F5344CB8AC3E}">
        <p14:creationId xmlns:p14="http://schemas.microsoft.com/office/powerpoint/2010/main" val="297592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916D-3497-7F9E-5DE0-3BEF21BC651D}"/>
              </a:ext>
            </a:extLst>
          </p:cNvPr>
          <p:cNvSpPr>
            <a:spLocks noGrp="1"/>
          </p:cNvSpPr>
          <p:nvPr>
            <p:ph type="title"/>
          </p:nvPr>
        </p:nvSpPr>
        <p:spPr/>
        <p:txBody>
          <a:bodyPr/>
          <a:lstStyle/>
          <a:p>
            <a:r>
              <a:rPr lang="en-US" dirty="0"/>
              <a:t>Legal and Identity Theft Protection</a:t>
            </a:r>
          </a:p>
        </p:txBody>
      </p:sp>
      <p:sp>
        <p:nvSpPr>
          <p:cNvPr id="4" name="Text Placeholder 3">
            <a:extLst>
              <a:ext uri="{FF2B5EF4-FFF2-40B4-BE49-F238E27FC236}">
                <a16:creationId xmlns:a16="http://schemas.microsoft.com/office/drawing/2014/main" id="{A784F62D-2BF1-757D-6951-46B701847101}"/>
              </a:ext>
            </a:extLst>
          </p:cNvPr>
          <p:cNvSpPr>
            <a:spLocks noGrp="1"/>
          </p:cNvSpPr>
          <p:nvPr>
            <p:ph type="body" sz="quarter" idx="14"/>
          </p:nvPr>
        </p:nvSpPr>
        <p:spPr>
          <a:xfrm>
            <a:off x="228600" y="1737361"/>
            <a:ext cx="4049486" cy="1691640"/>
          </a:xfrm>
        </p:spPr>
        <p:txBody>
          <a:bodyPr>
            <a:normAutofit lnSpcReduction="10000"/>
          </a:bodyPr>
          <a:lstStyle/>
          <a:p>
            <a:pPr marL="0" indent="0">
              <a:buNone/>
            </a:pPr>
            <a:r>
              <a:rPr lang="en-US" b="1" dirty="0"/>
              <a:t>LegalShield Coverage Includes:</a:t>
            </a:r>
          </a:p>
          <a:p>
            <a:pPr marL="285750" indent="-285750">
              <a:buFont typeface="Arial" panose="020B0604020202020204" pitchFamily="34" charset="0"/>
              <a:buChar char="•"/>
            </a:pPr>
            <a:r>
              <a:rPr lang="en-US" dirty="0"/>
              <a:t>Legal consultation and advice </a:t>
            </a:r>
          </a:p>
          <a:p>
            <a:pPr marL="285750" indent="-285750">
              <a:buFont typeface="Arial" panose="020B0604020202020204" pitchFamily="34" charset="0"/>
              <a:buChar char="•"/>
            </a:pPr>
            <a:r>
              <a:rPr lang="en-US" dirty="0"/>
              <a:t>Court representation </a:t>
            </a:r>
          </a:p>
          <a:p>
            <a:pPr marL="285750" indent="-285750">
              <a:buFont typeface="Arial" panose="020B0604020202020204" pitchFamily="34" charset="0"/>
              <a:buChar char="•"/>
            </a:pPr>
            <a:r>
              <a:rPr lang="en-US" dirty="0"/>
              <a:t>Dedicated provider law firm </a:t>
            </a:r>
          </a:p>
          <a:p>
            <a:pPr marL="285750" indent="-285750">
              <a:buFont typeface="Arial" panose="020B0604020202020204" pitchFamily="34" charset="0"/>
              <a:buChar char="•"/>
            </a:pPr>
            <a:r>
              <a:rPr lang="en-US" dirty="0"/>
              <a:t>Legal document preparation and review</a:t>
            </a:r>
          </a:p>
        </p:txBody>
      </p:sp>
      <p:sp>
        <p:nvSpPr>
          <p:cNvPr id="5" name="Text Placeholder 3">
            <a:extLst>
              <a:ext uri="{FF2B5EF4-FFF2-40B4-BE49-F238E27FC236}">
                <a16:creationId xmlns:a16="http://schemas.microsoft.com/office/drawing/2014/main" id="{36E8F219-046F-B631-883F-1E7EF3D40A9A}"/>
              </a:ext>
            </a:extLst>
          </p:cNvPr>
          <p:cNvSpPr txBox="1">
            <a:spLocks/>
          </p:cNvSpPr>
          <p:nvPr/>
        </p:nvSpPr>
        <p:spPr>
          <a:xfrm>
            <a:off x="4278086" y="1742805"/>
            <a:ext cx="4049486" cy="1691640"/>
          </a:xfrm>
          <a:prstGeom prst="rect">
            <a:avLst/>
          </a:prstGeom>
        </p:spPr>
        <p:txBody>
          <a:bodyPr vert="horz" lIns="91440" tIns="45720" rIns="91440" bIns="45720" rtlCol="0">
            <a:normAutofit fontScale="92500" lnSpcReduction="20000"/>
          </a:bodyPr>
          <a:lstStyle>
            <a:lvl1pPr marL="461963" indent="-461963" algn="l" defTabSz="457200" rtl="0" eaLnBrk="1" latinLnBrk="0" hangingPunct="1">
              <a:spcBef>
                <a:spcPts val="0"/>
              </a:spcBef>
              <a:spcAft>
                <a:spcPts val="900"/>
              </a:spcAft>
              <a:buClr>
                <a:schemeClr val="accent2"/>
              </a:buClr>
              <a:buFont typeface="+mj-lt"/>
              <a:buAutoNum type="romanUcPeriod"/>
              <a:defRPr sz="1600" kern="1200">
                <a:solidFill>
                  <a:schemeClr val="tx2"/>
                </a:solidFill>
                <a:latin typeface="+mn-lt"/>
                <a:ea typeface="+mn-ea"/>
                <a:cs typeface="Times New Roman"/>
              </a:defRPr>
            </a:lvl1pPr>
            <a:lvl2pPr marL="798513" indent="-336550" algn="l" defTabSz="457200" rtl="0" eaLnBrk="1" latinLnBrk="0" hangingPunct="1">
              <a:spcBef>
                <a:spcPts val="0"/>
              </a:spcBef>
              <a:spcAft>
                <a:spcPts val="900"/>
              </a:spcAft>
              <a:buClr>
                <a:schemeClr val="accent2"/>
              </a:buClr>
              <a:buFont typeface="+mj-lt"/>
              <a:buAutoNum type="alphaUcPeriod"/>
              <a:defRPr sz="1400" kern="1200">
                <a:solidFill>
                  <a:schemeClr val="tx2"/>
                </a:solidFill>
                <a:latin typeface="+mn-lt"/>
                <a:ea typeface="+mn-ea"/>
                <a:cs typeface="Times New Roman"/>
              </a:defRPr>
            </a:lvl2pPr>
            <a:lvl3pPr marL="1144588" indent="-344488" algn="l" defTabSz="457200" rtl="0" eaLnBrk="1" latinLnBrk="0" hangingPunct="1">
              <a:spcBef>
                <a:spcPts val="0"/>
              </a:spcBef>
              <a:spcAft>
                <a:spcPts val="900"/>
              </a:spcAft>
              <a:buClr>
                <a:schemeClr val="accent2"/>
              </a:buClr>
              <a:buFont typeface="+mj-lt"/>
              <a:buAutoNum type="arabicPeriod"/>
              <a:defRPr sz="1300" kern="1200">
                <a:solidFill>
                  <a:schemeClr val="tx2"/>
                </a:solidFill>
                <a:latin typeface="+mn-lt"/>
                <a:ea typeface="+mn-ea"/>
                <a:cs typeface="Times New Roman"/>
              </a:defRPr>
            </a:lvl3pPr>
            <a:lvl4pPr marL="1482725" indent="-342900" algn="l" defTabSz="457200" rtl="0" eaLnBrk="1" latinLnBrk="0" hangingPunct="1">
              <a:spcBef>
                <a:spcPts val="0"/>
              </a:spcBef>
              <a:spcAft>
                <a:spcPts val="900"/>
              </a:spcAft>
              <a:buClr>
                <a:schemeClr val="accent2"/>
              </a:buClr>
              <a:buFont typeface="+mj-lt"/>
              <a:buAutoNum type="alphaLcParenR"/>
              <a:defRPr lang="en-US" sz="1300" kern="1200">
                <a:solidFill>
                  <a:schemeClr val="tx2"/>
                </a:solidFill>
                <a:latin typeface="+mn-lt"/>
                <a:ea typeface="+mn-ea"/>
                <a:cs typeface="Times New Roman"/>
              </a:defRPr>
            </a:lvl4pPr>
            <a:lvl5pPr marL="1828800" indent="-344488" algn="l" defTabSz="457200" rtl="0" eaLnBrk="1" latinLnBrk="0" hangingPunct="1">
              <a:spcBef>
                <a:spcPts val="0"/>
              </a:spcBef>
              <a:spcAft>
                <a:spcPts val="900"/>
              </a:spcAft>
              <a:buClr>
                <a:schemeClr val="accent2"/>
              </a:buClr>
              <a:buFont typeface="+mj-lt"/>
              <a:buAutoNum type="romanLcPeriod"/>
              <a:tabLst/>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Will preparation </a:t>
            </a:r>
          </a:p>
          <a:p>
            <a:pPr marL="285750" indent="-285750">
              <a:buFont typeface="Arial" panose="020B0604020202020204" pitchFamily="34" charset="0"/>
              <a:buChar char="•"/>
            </a:pPr>
            <a:r>
              <a:rPr lang="en-US" dirty="0"/>
              <a:t>Letters and phone calls made on your behalf</a:t>
            </a:r>
          </a:p>
          <a:p>
            <a:pPr marL="285750" indent="-285750">
              <a:buFont typeface="Arial" panose="020B0604020202020204" pitchFamily="34" charset="0"/>
              <a:buChar char="•"/>
            </a:pPr>
            <a:r>
              <a:rPr lang="en-US" dirty="0"/>
              <a:t>Speeding ticket assistance</a:t>
            </a:r>
          </a:p>
          <a:p>
            <a:pPr marL="285750" indent="-285750">
              <a:buFont typeface="Arial" panose="020B0604020202020204" pitchFamily="34" charset="0"/>
              <a:buChar char="•"/>
            </a:pPr>
            <a:r>
              <a:rPr lang="en-US" dirty="0"/>
              <a:t>24/7 emergency legal access</a:t>
            </a:r>
          </a:p>
        </p:txBody>
      </p:sp>
      <p:sp>
        <p:nvSpPr>
          <p:cNvPr id="6" name="Text Placeholder 3">
            <a:extLst>
              <a:ext uri="{FF2B5EF4-FFF2-40B4-BE49-F238E27FC236}">
                <a16:creationId xmlns:a16="http://schemas.microsoft.com/office/drawing/2014/main" id="{2BE1C860-6B9B-65FF-3F0C-D55CD3D61AB0}"/>
              </a:ext>
            </a:extLst>
          </p:cNvPr>
          <p:cNvSpPr txBox="1">
            <a:spLocks/>
          </p:cNvSpPr>
          <p:nvPr/>
        </p:nvSpPr>
        <p:spPr>
          <a:xfrm>
            <a:off x="228600" y="3857353"/>
            <a:ext cx="4049486" cy="1691640"/>
          </a:xfrm>
          <a:prstGeom prst="rect">
            <a:avLst/>
          </a:prstGeom>
        </p:spPr>
        <p:txBody>
          <a:bodyPr vert="horz" lIns="91440" tIns="45720" rIns="91440" bIns="45720" rtlCol="0">
            <a:normAutofit fontScale="92500" lnSpcReduction="20000"/>
          </a:bodyPr>
          <a:lstStyle>
            <a:lvl1pPr marL="461963" indent="-461963" algn="l" defTabSz="457200" rtl="0" eaLnBrk="1" latinLnBrk="0" hangingPunct="1">
              <a:spcBef>
                <a:spcPts val="0"/>
              </a:spcBef>
              <a:spcAft>
                <a:spcPts val="900"/>
              </a:spcAft>
              <a:buClr>
                <a:schemeClr val="accent2"/>
              </a:buClr>
              <a:buFont typeface="+mj-lt"/>
              <a:buAutoNum type="romanUcPeriod"/>
              <a:defRPr sz="1600" kern="1200">
                <a:solidFill>
                  <a:schemeClr val="tx2"/>
                </a:solidFill>
                <a:latin typeface="+mn-lt"/>
                <a:ea typeface="+mn-ea"/>
                <a:cs typeface="Times New Roman"/>
              </a:defRPr>
            </a:lvl1pPr>
            <a:lvl2pPr marL="798513" indent="-336550" algn="l" defTabSz="457200" rtl="0" eaLnBrk="1" latinLnBrk="0" hangingPunct="1">
              <a:spcBef>
                <a:spcPts val="0"/>
              </a:spcBef>
              <a:spcAft>
                <a:spcPts val="900"/>
              </a:spcAft>
              <a:buClr>
                <a:schemeClr val="accent2"/>
              </a:buClr>
              <a:buFont typeface="+mj-lt"/>
              <a:buAutoNum type="alphaUcPeriod"/>
              <a:defRPr sz="1400" kern="1200">
                <a:solidFill>
                  <a:schemeClr val="tx2"/>
                </a:solidFill>
                <a:latin typeface="+mn-lt"/>
                <a:ea typeface="+mn-ea"/>
                <a:cs typeface="Times New Roman"/>
              </a:defRPr>
            </a:lvl2pPr>
            <a:lvl3pPr marL="1144588" indent="-344488" algn="l" defTabSz="457200" rtl="0" eaLnBrk="1" latinLnBrk="0" hangingPunct="1">
              <a:spcBef>
                <a:spcPts val="0"/>
              </a:spcBef>
              <a:spcAft>
                <a:spcPts val="900"/>
              </a:spcAft>
              <a:buClr>
                <a:schemeClr val="accent2"/>
              </a:buClr>
              <a:buFont typeface="+mj-lt"/>
              <a:buAutoNum type="arabicPeriod"/>
              <a:defRPr sz="1300" kern="1200">
                <a:solidFill>
                  <a:schemeClr val="tx2"/>
                </a:solidFill>
                <a:latin typeface="+mn-lt"/>
                <a:ea typeface="+mn-ea"/>
                <a:cs typeface="Times New Roman"/>
              </a:defRPr>
            </a:lvl3pPr>
            <a:lvl4pPr marL="1482725" indent="-342900" algn="l" defTabSz="457200" rtl="0" eaLnBrk="1" latinLnBrk="0" hangingPunct="1">
              <a:spcBef>
                <a:spcPts val="0"/>
              </a:spcBef>
              <a:spcAft>
                <a:spcPts val="900"/>
              </a:spcAft>
              <a:buClr>
                <a:schemeClr val="accent2"/>
              </a:buClr>
              <a:buFont typeface="+mj-lt"/>
              <a:buAutoNum type="alphaLcParenR"/>
              <a:defRPr lang="en-US" sz="1300" kern="1200">
                <a:solidFill>
                  <a:schemeClr val="tx2"/>
                </a:solidFill>
                <a:latin typeface="+mn-lt"/>
                <a:ea typeface="+mn-ea"/>
                <a:cs typeface="Times New Roman"/>
              </a:defRPr>
            </a:lvl4pPr>
            <a:lvl5pPr marL="1828800" indent="-344488" algn="l" defTabSz="457200" rtl="0" eaLnBrk="1" latinLnBrk="0" hangingPunct="1">
              <a:spcBef>
                <a:spcPts val="0"/>
              </a:spcBef>
              <a:spcAft>
                <a:spcPts val="900"/>
              </a:spcAft>
              <a:buClr>
                <a:schemeClr val="accent2"/>
              </a:buClr>
              <a:buFont typeface="+mj-lt"/>
              <a:buAutoNum type="romanLcPeriod"/>
              <a:tabLst/>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mj-lt"/>
              <a:buNone/>
            </a:pPr>
            <a:r>
              <a:rPr lang="en-US" b="1" dirty="0"/>
              <a:t>Identity Theft Services Include:</a:t>
            </a:r>
          </a:p>
          <a:p>
            <a:pPr marL="285750" indent="-285750">
              <a:buFont typeface="Arial" panose="020B0604020202020204" pitchFamily="34" charset="0"/>
              <a:buChar char="•"/>
            </a:pPr>
            <a:r>
              <a:rPr lang="en-US" dirty="0"/>
              <a:t>Identity consultation and advice</a:t>
            </a:r>
          </a:p>
          <a:p>
            <a:pPr marL="285750" indent="-285750">
              <a:buFont typeface="Arial" panose="020B0604020202020204" pitchFamily="34" charset="0"/>
              <a:buChar char="•"/>
            </a:pPr>
            <a:r>
              <a:rPr lang="en-US" dirty="0"/>
              <a:t>Dedicated licensed private investigators</a:t>
            </a:r>
          </a:p>
          <a:p>
            <a:pPr marL="285750" indent="-285750">
              <a:buFont typeface="Arial" panose="020B0604020202020204" pitchFamily="34" charset="0"/>
              <a:buChar char="•"/>
            </a:pPr>
            <a:r>
              <a:rPr lang="en-US" dirty="0"/>
              <a:t>Identity, credit, and financial account monitoring</a:t>
            </a:r>
          </a:p>
          <a:p>
            <a:pPr marL="285750" indent="-285750">
              <a:buFont typeface="Arial" panose="020B0604020202020204" pitchFamily="34" charset="0"/>
              <a:buChar char="•"/>
            </a:pPr>
            <a:r>
              <a:rPr lang="en-US" dirty="0"/>
              <a:t>Child monitoring </a:t>
            </a:r>
          </a:p>
        </p:txBody>
      </p:sp>
      <p:sp>
        <p:nvSpPr>
          <p:cNvPr id="7" name="Text Placeholder 3">
            <a:extLst>
              <a:ext uri="{FF2B5EF4-FFF2-40B4-BE49-F238E27FC236}">
                <a16:creationId xmlns:a16="http://schemas.microsoft.com/office/drawing/2014/main" id="{2E7EB63B-23AE-60BB-4603-3F92D9934665}"/>
              </a:ext>
            </a:extLst>
          </p:cNvPr>
          <p:cNvSpPr txBox="1">
            <a:spLocks/>
          </p:cNvSpPr>
          <p:nvPr/>
        </p:nvSpPr>
        <p:spPr>
          <a:xfrm>
            <a:off x="4278086" y="3857353"/>
            <a:ext cx="4049486" cy="1691640"/>
          </a:xfrm>
          <a:prstGeom prst="rect">
            <a:avLst/>
          </a:prstGeom>
        </p:spPr>
        <p:txBody>
          <a:bodyPr vert="horz" lIns="91440" tIns="45720" rIns="91440" bIns="45720" rtlCol="0">
            <a:normAutofit fontScale="92500" lnSpcReduction="20000"/>
          </a:bodyPr>
          <a:lstStyle>
            <a:lvl1pPr marL="461963" indent="-461963" algn="l" defTabSz="457200" rtl="0" eaLnBrk="1" latinLnBrk="0" hangingPunct="1">
              <a:spcBef>
                <a:spcPts val="0"/>
              </a:spcBef>
              <a:spcAft>
                <a:spcPts val="900"/>
              </a:spcAft>
              <a:buClr>
                <a:schemeClr val="accent2"/>
              </a:buClr>
              <a:buFont typeface="+mj-lt"/>
              <a:buAutoNum type="romanUcPeriod"/>
              <a:defRPr sz="1600" kern="1200">
                <a:solidFill>
                  <a:schemeClr val="tx2"/>
                </a:solidFill>
                <a:latin typeface="+mn-lt"/>
                <a:ea typeface="+mn-ea"/>
                <a:cs typeface="Times New Roman"/>
              </a:defRPr>
            </a:lvl1pPr>
            <a:lvl2pPr marL="798513" indent="-336550" algn="l" defTabSz="457200" rtl="0" eaLnBrk="1" latinLnBrk="0" hangingPunct="1">
              <a:spcBef>
                <a:spcPts val="0"/>
              </a:spcBef>
              <a:spcAft>
                <a:spcPts val="900"/>
              </a:spcAft>
              <a:buClr>
                <a:schemeClr val="accent2"/>
              </a:buClr>
              <a:buFont typeface="+mj-lt"/>
              <a:buAutoNum type="alphaUcPeriod"/>
              <a:defRPr sz="1400" kern="1200">
                <a:solidFill>
                  <a:schemeClr val="tx2"/>
                </a:solidFill>
                <a:latin typeface="+mn-lt"/>
                <a:ea typeface="+mn-ea"/>
                <a:cs typeface="Times New Roman"/>
              </a:defRPr>
            </a:lvl2pPr>
            <a:lvl3pPr marL="1144588" indent="-344488" algn="l" defTabSz="457200" rtl="0" eaLnBrk="1" latinLnBrk="0" hangingPunct="1">
              <a:spcBef>
                <a:spcPts val="0"/>
              </a:spcBef>
              <a:spcAft>
                <a:spcPts val="900"/>
              </a:spcAft>
              <a:buClr>
                <a:schemeClr val="accent2"/>
              </a:buClr>
              <a:buFont typeface="+mj-lt"/>
              <a:buAutoNum type="arabicPeriod"/>
              <a:defRPr sz="1300" kern="1200">
                <a:solidFill>
                  <a:schemeClr val="tx2"/>
                </a:solidFill>
                <a:latin typeface="+mn-lt"/>
                <a:ea typeface="+mn-ea"/>
                <a:cs typeface="Times New Roman"/>
              </a:defRPr>
            </a:lvl3pPr>
            <a:lvl4pPr marL="1482725" indent="-342900" algn="l" defTabSz="457200" rtl="0" eaLnBrk="1" latinLnBrk="0" hangingPunct="1">
              <a:spcBef>
                <a:spcPts val="0"/>
              </a:spcBef>
              <a:spcAft>
                <a:spcPts val="900"/>
              </a:spcAft>
              <a:buClr>
                <a:schemeClr val="accent2"/>
              </a:buClr>
              <a:buFont typeface="+mj-lt"/>
              <a:buAutoNum type="alphaLcParenR"/>
              <a:defRPr lang="en-US" sz="1300" kern="1200">
                <a:solidFill>
                  <a:schemeClr val="tx2"/>
                </a:solidFill>
                <a:latin typeface="+mn-lt"/>
                <a:ea typeface="+mn-ea"/>
                <a:cs typeface="Times New Roman"/>
              </a:defRPr>
            </a:lvl4pPr>
            <a:lvl5pPr marL="1828800" indent="-344488" algn="l" defTabSz="457200" rtl="0" eaLnBrk="1" latinLnBrk="0" hangingPunct="1">
              <a:spcBef>
                <a:spcPts val="0"/>
              </a:spcBef>
              <a:spcAft>
                <a:spcPts val="900"/>
              </a:spcAft>
              <a:buClr>
                <a:schemeClr val="accent2"/>
              </a:buClr>
              <a:buFont typeface="+mj-lt"/>
              <a:buAutoNum type="romanLcPeriod"/>
              <a:tabLst/>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Full-service identity restoration </a:t>
            </a:r>
          </a:p>
          <a:p>
            <a:pPr marL="285750" indent="-285750">
              <a:buFont typeface="Arial" panose="020B0604020202020204" pitchFamily="34" charset="0"/>
              <a:buChar char="•"/>
            </a:pPr>
            <a:r>
              <a:rPr lang="en-US" dirty="0"/>
              <a:t>Real-time alerts</a:t>
            </a:r>
          </a:p>
          <a:p>
            <a:pPr marL="285750" indent="-285750">
              <a:buFont typeface="Arial" panose="020B0604020202020204" pitchFamily="34" charset="0"/>
              <a:buChar char="•"/>
            </a:pPr>
            <a:r>
              <a:rPr lang="en-US" dirty="0"/>
              <a:t>24/7 emergency access </a:t>
            </a:r>
          </a:p>
          <a:p>
            <a:pPr marL="285750" indent="-285750">
              <a:buFont typeface="Arial" panose="020B0604020202020204" pitchFamily="34" charset="0"/>
              <a:buChar char="•"/>
            </a:pPr>
            <a:r>
              <a:rPr lang="en-US" dirty="0"/>
              <a:t>Social media monitoring and online privacy reputation management</a:t>
            </a:r>
          </a:p>
        </p:txBody>
      </p:sp>
    </p:spTree>
    <p:extLst>
      <p:ext uri="{BB962C8B-B14F-4D97-AF65-F5344CB8AC3E}">
        <p14:creationId xmlns:p14="http://schemas.microsoft.com/office/powerpoint/2010/main" val="332177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599" y="279867"/>
            <a:ext cx="7363691" cy="990599"/>
          </a:xfrm>
        </p:spPr>
        <p:txBody>
          <a:bodyPr/>
          <a:lstStyle/>
          <a:p>
            <a:r>
              <a:rPr lang="en-US" dirty="0">
                <a:solidFill>
                  <a:schemeClr val="tx1"/>
                </a:solidFill>
              </a:rPr>
              <a:t>What Is New?</a:t>
            </a:r>
          </a:p>
        </p:txBody>
      </p:sp>
      <p:sp>
        <p:nvSpPr>
          <p:cNvPr id="7" name="Text Placeholder 6"/>
          <p:cNvSpPr>
            <a:spLocks noGrp="1"/>
          </p:cNvSpPr>
          <p:nvPr>
            <p:ph type="body" sz="quarter" idx="10"/>
          </p:nvPr>
        </p:nvSpPr>
        <p:spPr>
          <a:xfrm>
            <a:off x="228599" y="1690255"/>
            <a:ext cx="8582891" cy="4322618"/>
          </a:xfrm>
        </p:spPr>
        <p:txBody>
          <a:bodyPr/>
          <a:lstStyle/>
          <a:p>
            <a:r>
              <a:rPr lang="en-US" dirty="0">
                <a:solidFill>
                  <a:schemeClr val="tx2"/>
                </a:solidFill>
              </a:rPr>
              <a:t>New for Open Enrollment 2026:</a:t>
            </a:r>
          </a:p>
          <a:p>
            <a:pPr marL="285750" indent="-285750">
              <a:buFont typeface="Arial" panose="020B0604020202020204" pitchFamily="34" charset="0"/>
              <a:buChar char="•"/>
            </a:pPr>
            <a:r>
              <a:rPr lang="en-US" dirty="0">
                <a:solidFill>
                  <a:schemeClr val="tx2"/>
                </a:solidFill>
              </a:rPr>
              <a:t>Added a hearing aid benefit through Wellmark BCBS with a cap of $2,500 every three years</a:t>
            </a:r>
          </a:p>
          <a:p>
            <a:pPr marL="285750" indent="-285750">
              <a:buFont typeface="Arial" panose="020B0604020202020204" pitchFamily="34" charset="0"/>
              <a:buChar char="•"/>
            </a:pPr>
            <a:r>
              <a:rPr lang="en-US" dirty="0">
                <a:solidFill>
                  <a:schemeClr val="tx2"/>
                </a:solidFill>
              </a:rPr>
              <a:t>Moving from </a:t>
            </a:r>
            <a:r>
              <a:rPr lang="en-US" dirty="0" err="1">
                <a:solidFill>
                  <a:schemeClr val="tx2"/>
                </a:solidFill>
              </a:rPr>
              <a:t>Avesis</a:t>
            </a:r>
            <a:r>
              <a:rPr lang="en-US" dirty="0">
                <a:solidFill>
                  <a:schemeClr val="tx2"/>
                </a:solidFill>
              </a:rPr>
              <a:t> to EyeMed for vision coverage</a:t>
            </a:r>
          </a:p>
          <a:p>
            <a:pPr marL="742950" lvl="1" indent="-285750">
              <a:buFont typeface="Arial" panose="020B0604020202020204" pitchFamily="34" charset="0"/>
              <a:buChar char="•"/>
            </a:pPr>
            <a:r>
              <a:rPr lang="en-US" dirty="0"/>
              <a:t>EyeMed is offering improved vision coverage at a lower cost</a:t>
            </a:r>
            <a:endParaRPr lang="en-US" dirty="0">
              <a:solidFill>
                <a:schemeClr val="tx2"/>
              </a:solidFill>
            </a:endParaRPr>
          </a:p>
          <a:p>
            <a:pPr marL="285750" indent="-285750">
              <a:buFont typeface="Arial" panose="020B0604020202020204" pitchFamily="34" charset="0"/>
              <a:buChar char="•"/>
            </a:pPr>
            <a:r>
              <a:rPr lang="en-US" dirty="0">
                <a:solidFill>
                  <a:schemeClr val="tx2"/>
                </a:solidFill>
              </a:rPr>
              <a:t>Moving from Sun Life to Symetra for your life, disability, accident, and critical illness coverage</a:t>
            </a:r>
          </a:p>
          <a:p>
            <a:pPr marL="742950" lvl="1" indent="-285750">
              <a:buFont typeface="Arial" panose="020B0604020202020204" pitchFamily="34" charset="0"/>
              <a:buChar char="•"/>
            </a:pPr>
            <a:r>
              <a:rPr lang="en-US" dirty="0"/>
              <a:t>Symetra is offering a one-time special enrollment on the voluntary life up to $150,000 with no health questions</a:t>
            </a:r>
          </a:p>
          <a:p>
            <a:pPr marL="742950" lvl="1" indent="-285750">
              <a:buFont typeface="Arial" panose="020B0604020202020204" pitchFamily="34" charset="0"/>
              <a:buChar char="•"/>
            </a:pPr>
            <a:r>
              <a:rPr lang="en-US" dirty="0">
                <a:solidFill>
                  <a:schemeClr val="tx2"/>
                </a:solidFill>
              </a:rPr>
              <a:t>Symetra is offering improved benefits at the same cost on both the accident and critical illness policies </a:t>
            </a:r>
          </a:p>
          <a:p>
            <a:endParaRPr lang="en-US" dirty="0">
              <a:solidFill>
                <a:schemeClr val="tx2"/>
              </a:solidFill>
            </a:endParaRPr>
          </a:p>
        </p:txBody>
      </p:sp>
    </p:spTree>
    <p:extLst>
      <p:ext uri="{BB962C8B-B14F-4D97-AF65-F5344CB8AC3E}">
        <p14:creationId xmlns:p14="http://schemas.microsoft.com/office/powerpoint/2010/main" val="105300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228600" y="955967"/>
            <a:ext cx="7349836" cy="990599"/>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kern="1200" baseline="0">
                <a:solidFill>
                  <a:schemeClr val="accent1"/>
                </a:solidFill>
                <a:latin typeface="+mj-lt"/>
                <a:ea typeface="+mj-ea"/>
                <a:cs typeface="+mj-cs"/>
              </a:defRPr>
            </a:lvl1pPr>
          </a:lstStyle>
          <a:p>
            <a:r>
              <a:rPr lang="en-US" dirty="0"/>
              <a:t>Summary &amp; Next Steps</a:t>
            </a:r>
          </a:p>
        </p:txBody>
      </p:sp>
    </p:spTree>
    <p:extLst>
      <p:ext uri="{BB962C8B-B14F-4D97-AF65-F5344CB8AC3E}">
        <p14:creationId xmlns:p14="http://schemas.microsoft.com/office/powerpoint/2010/main" val="269606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grpSp>
        <p:nvGrpSpPr>
          <p:cNvPr id="7" name="Group 6"/>
          <p:cNvGrpSpPr/>
          <p:nvPr/>
        </p:nvGrpSpPr>
        <p:grpSpPr>
          <a:xfrm>
            <a:off x="549275" y="1578464"/>
            <a:ext cx="8045450" cy="1178100"/>
            <a:chOff x="0" y="302908"/>
            <a:chExt cx="8045450" cy="1178100"/>
          </a:xfrm>
        </p:grpSpPr>
        <p:sp>
          <p:nvSpPr>
            <p:cNvPr id="23" name="Rectangle 22"/>
            <p:cNvSpPr/>
            <p:nvPr/>
          </p:nvSpPr>
          <p:spPr>
            <a:xfrm>
              <a:off x="0" y="302908"/>
              <a:ext cx="8045450" cy="11781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p:cNvSpPr txBox="1"/>
            <p:nvPr/>
          </p:nvSpPr>
          <p:spPr>
            <a:xfrm>
              <a:off x="0" y="302908"/>
              <a:ext cx="8045450" cy="1178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4416" tIns="354076" rIns="624416" bIns="113792" numCol="1" spcCol="1270" anchor="t" anchorCtr="0">
              <a:noAutofit/>
            </a:bodyPr>
            <a:lstStyle/>
            <a:p>
              <a:pPr marL="171450" lvl="1" indent="-171450" algn="l" defTabSz="711200">
                <a:lnSpc>
                  <a:spcPct val="90000"/>
                </a:lnSpc>
                <a:spcBef>
                  <a:spcPct val="0"/>
                </a:spcBef>
                <a:spcAft>
                  <a:spcPct val="15000"/>
                </a:spcAft>
                <a:buChar char="••"/>
              </a:pPr>
              <a:r>
                <a:rPr lang="en-US" sz="1400" kern="1200" dirty="0">
                  <a:solidFill>
                    <a:schemeClr val="tx2"/>
                  </a:solidFill>
                  <a:latin typeface="+mn-lt"/>
                  <a:ea typeface="+mn-ea"/>
                  <a:cs typeface="Times New Roman"/>
                </a:rPr>
                <a:t>Review current elections and consider your benefit needs</a:t>
              </a:r>
            </a:p>
            <a:p>
              <a:pPr marL="171450" lvl="1" indent="-171450" algn="l" defTabSz="711200">
                <a:lnSpc>
                  <a:spcPct val="90000"/>
                </a:lnSpc>
                <a:spcBef>
                  <a:spcPct val="0"/>
                </a:spcBef>
                <a:spcAft>
                  <a:spcPct val="15000"/>
                </a:spcAft>
                <a:buChar char="••"/>
              </a:pPr>
              <a:r>
                <a:rPr lang="en-US" sz="1400" kern="1200" dirty="0">
                  <a:solidFill>
                    <a:schemeClr val="tx2"/>
                  </a:solidFill>
                  <a:latin typeface="+mn-lt"/>
                  <a:ea typeface="+mn-ea"/>
                  <a:cs typeface="Times New Roman"/>
                </a:rPr>
                <a:t>Review the 2026 Open Enrollment Benefit Information in Benefit Guide</a:t>
              </a:r>
            </a:p>
          </p:txBody>
        </p:sp>
      </p:grpSp>
      <p:grpSp>
        <p:nvGrpSpPr>
          <p:cNvPr id="8" name="Group 7"/>
          <p:cNvGrpSpPr/>
          <p:nvPr/>
        </p:nvGrpSpPr>
        <p:grpSpPr>
          <a:xfrm>
            <a:off x="951547" y="1327544"/>
            <a:ext cx="5631815" cy="501840"/>
            <a:chOff x="402272" y="51988"/>
            <a:chExt cx="5631815" cy="501840"/>
          </a:xfrm>
        </p:grpSpPr>
        <p:sp>
          <p:nvSpPr>
            <p:cNvPr id="21" name="Rounded Rectangle 20"/>
            <p:cNvSpPr/>
            <p:nvPr/>
          </p:nvSpPr>
          <p:spPr>
            <a:xfrm>
              <a:off x="402272" y="51988"/>
              <a:ext cx="5631815" cy="501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2" name="Rounded Rectangle 6"/>
            <p:cNvSpPr txBox="1"/>
            <p:nvPr/>
          </p:nvSpPr>
          <p:spPr>
            <a:xfrm>
              <a:off x="426770" y="76486"/>
              <a:ext cx="5582819"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869" tIns="0" rIns="212869" bIns="0" numCol="1" spcCol="1270" anchor="ctr" anchorCtr="0">
              <a:noAutofit/>
            </a:bodyPr>
            <a:lstStyle/>
            <a:p>
              <a:pPr lvl="0" algn="l" defTabSz="755650">
                <a:lnSpc>
                  <a:spcPct val="90000"/>
                </a:lnSpc>
                <a:spcBef>
                  <a:spcPct val="0"/>
                </a:spcBef>
                <a:spcAft>
                  <a:spcPct val="35000"/>
                </a:spcAft>
              </a:pPr>
              <a:r>
                <a:rPr lang="en-US" sz="1700" kern="1200" dirty="0"/>
                <a:t>Review</a:t>
              </a:r>
            </a:p>
          </p:txBody>
        </p:sp>
      </p:grpSp>
      <p:grpSp>
        <p:nvGrpSpPr>
          <p:cNvPr id="9" name="Group 8"/>
          <p:cNvGrpSpPr/>
          <p:nvPr/>
        </p:nvGrpSpPr>
        <p:grpSpPr>
          <a:xfrm>
            <a:off x="549275" y="3099285"/>
            <a:ext cx="8045450" cy="1151325"/>
            <a:chOff x="0" y="1823729"/>
            <a:chExt cx="8045450" cy="1151325"/>
          </a:xfrm>
        </p:grpSpPr>
        <p:sp>
          <p:nvSpPr>
            <p:cNvPr id="19" name="Rectangle 18"/>
            <p:cNvSpPr/>
            <p:nvPr/>
          </p:nvSpPr>
          <p:spPr>
            <a:xfrm>
              <a:off x="0" y="1823729"/>
              <a:ext cx="8045450" cy="1151325"/>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p:cNvSpPr txBox="1"/>
            <p:nvPr/>
          </p:nvSpPr>
          <p:spPr>
            <a:xfrm>
              <a:off x="0" y="1823729"/>
              <a:ext cx="8045450" cy="11513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4416" tIns="354076" rIns="624416" bIns="113792" numCol="1" spcCol="1270" anchor="t" anchorCtr="0">
              <a:noAutofit/>
            </a:bodyPr>
            <a:lstStyle/>
            <a:p>
              <a:pPr marL="171450" lvl="1" indent="-171450" algn="l" defTabSz="711200">
                <a:lnSpc>
                  <a:spcPct val="90000"/>
                </a:lnSpc>
                <a:spcBef>
                  <a:spcPct val="0"/>
                </a:spcBef>
                <a:spcAft>
                  <a:spcPct val="15000"/>
                </a:spcAft>
                <a:buChar char="••"/>
              </a:pPr>
              <a:r>
                <a:rPr lang="en-US" sz="1400" kern="1200" dirty="0">
                  <a:solidFill>
                    <a:schemeClr val="tx2"/>
                  </a:solidFill>
                  <a:latin typeface="+mn-lt"/>
                  <a:ea typeface="+mn-ea"/>
                  <a:cs typeface="Times New Roman"/>
                </a:rPr>
                <a:t>Make elections via the HR Portal and use the paper </a:t>
              </a:r>
              <a:r>
                <a:rPr lang="en-US" sz="1400" dirty="0">
                  <a:solidFill>
                    <a:schemeClr val="tx2"/>
                  </a:solidFill>
                  <a:cs typeface="Times New Roman"/>
                </a:rPr>
                <a:t>forms for all voluntary coverages you want to change or add </a:t>
              </a:r>
              <a:r>
                <a:rPr lang="en-US" sz="1400" kern="1200" dirty="0">
                  <a:solidFill>
                    <a:schemeClr val="tx2"/>
                  </a:solidFill>
                  <a:latin typeface="+mn-lt"/>
                  <a:ea typeface="+mn-ea"/>
                  <a:cs typeface="Times New Roman"/>
                </a:rPr>
                <a:t>by </a:t>
              </a:r>
              <a:r>
                <a:rPr lang="en-US" sz="1400" dirty="0">
                  <a:solidFill>
                    <a:schemeClr val="tx2"/>
                  </a:solidFill>
                  <a:cs typeface="Times New Roman"/>
                </a:rPr>
                <a:t>11/3/25.</a:t>
              </a:r>
              <a:r>
                <a:rPr lang="en-US" sz="1400" kern="1200" dirty="0">
                  <a:solidFill>
                    <a:schemeClr val="tx2"/>
                  </a:solidFill>
                  <a:latin typeface="+mn-lt"/>
                  <a:ea typeface="+mn-ea"/>
                  <a:cs typeface="Times New Roman"/>
                </a:rPr>
                <a:t> </a:t>
              </a:r>
            </a:p>
            <a:p>
              <a:pPr marL="171450" lvl="1" indent="-171450" algn="l" defTabSz="711200">
                <a:lnSpc>
                  <a:spcPct val="90000"/>
                </a:lnSpc>
                <a:spcBef>
                  <a:spcPct val="0"/>
                </a:spcBef>
                <a:spcAft>
                  <a:spcPct val="15000"/>
                </a:spcAft>
                <a:buChar char="••"/>
              </a:pPr>
              <a:r>
                <a:rPr lang="en-US" sz="1400" kern="1200" dirty="0">
                  <a:solidFill>
                    <a:schemeClr val="tx2"/>
                  </a:solidFill>
                  <a:latin typeface="+mn-lt"/>
                  <a:ea typeface="+mn-ea"/>
                  <a:cs typeface="Times New Roman"/>
                </a:rPr>
                <a:t>Select beneficiaries for life insurance and update address and contact information</a:t>
              </a:r>
            </a:p>
          </p:txBody>
        </p:sp>
      </p:grpSp>
      <p:grpSp>
        <p:nvGrpSpPr>
          <p:cNvPr id="10" name="Group 9"/>
          <p:cNvGrpSpPr/>
          <p:nvPr/>
        </p:nvGrpSpPr>
        <p:grpSpPr>
          <a:xfrm>
            <a:off x="951547" y="2848364"/>
            <a:ext cx="5631815" cy="501840"/>
            <a:chOff x="402272" y="1572808"/>
            <a:chExt cx="5631815" cy="501840"/>
          </a:xfrm>
        </p:grpSpPr>
        <p:sp>
          <p:nvSpPr>
            <p:cNvPr id="17" name="Rounded Rectangle 16"/>
            <p:cNvSpPr/>
            <p:nvPr/>
          </p:nvSpPr>
          <p:spPr>
            <a:xfrm>
              <a:off x="402272" y="1572808"/>
              <a:ext cx="5631815" cy="501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Rounded Rectangle 10"/>
            <p:cNvSpPr txBox="1"/>
            <p:nvPr/>
          </p:nvSpPr>
          <p:spPr>
            <a:xfrm>
              <a:off x="426770" y="1597306"/>
              <a:ext cx="5582819"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869" tIns="0" rIns="212869" bIns="0" numCol="1" spcCol="1270" anchor="ctr" anchorCtr="0">
              <a:noAutofit/>
            </a:bodyPr>
            <a:lstStyle/>
            <a:p>
              <a:pPr lvl="0" algn="l" defTabSz="755650">
                <a:lnSpc>
                  <a:spcPct val="90000"/>
                </a:lnSpc>
                <a:spcBef>
                  <a:spcPct val="0"/>
                </a:spcBef>
                <a:spcAft>
                  <a:spcPct val="35000"/>
                </a:spcAft>
              </a:pPr>
              <a:r>
                <a:rPr lang="en-US" sz="1700" kern="1200" dirty="0"/>
                <a:t>Elect</a:t>
              </a:r>
            </a:p>
          </p:txBody>
        </p:sp>
      </p:grpSp>
      <p:grpSp>
        <p:nvGrpSpPr>
          <p:cNvPr id="11" name="Group 10"/>
          <p:cNvGrpSpPr/>
          <p:nvPr/>
        </p:nvGrpSpPr>
        <p:grpSpPr>
          <a:xfrm>
            <a:off x="549275" y="4593330"/>
            <a:ext cx="8045450" cy="937125"/>
            <a:chOff x="0" y="3317774"/>
            <a:chExt cx="8045450" cy="937125"/>
          </a:xfrm>
        </p:grpSpPr>
        <p:sp>
          <p:nvSpPr>
            <p:cNvPr id="15" name="Rectangle 14"/>
            <p:cNvSpPr/>
            <p:nvPr/>
          </p:nvSpPr>
          <p:spPr>
            <a:xfrm>
              <a:off x="0" y="3317774"/>
              <a:ext cx="8045450" cy="937125"/>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TextBox 15"/>
            <p:cNvSpPr txBox="1"/>
            <p:nvPr/>
          </p:nvSpPr>
          <p:spPr>
            <a:xfrm>
              <a:off x="0" y="3317774"/>
              <a:ext cx="8045450" cy="937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4416" tIns="354076" rIns="624416" bIns="113792" numCol="1" spcCol="1270" anchor="t" anchorCtr="0">
              <a:noAutofit/>
            </a:bodyPr>
            <a:lstStyle/>
            <a:p>
              <a:pPr marL="171450" lvl="1" indent="-171450" algn="l" defTabSz="711200">
                <a:lnSpc>
                  <a:spcPct val="90000"/>
                </a:lnSpc>
                <a:spcBef>
                  <a:spcPct val="0"/>
                </a:spcBef>
                <a:spcAft>
                  <a:spcPct val="15000"/>
                </a:spcAft>
                <a:buChar char="••"/>
              </a:pPr>
              <a:r>
                <a:rPr lang="en-US" sz="1400" kern="1200" dirty="0">
                  <a:solidFill>
                    <a:schemeClr val="tx2"/>
                  </a:solidFill>
                  <a:latin typeface="+mn-lt"/>
                  <a:ea typeface="+mn-ea"/>
                  <a:cs typeface="Times New Roman"/>
                </a:rPr>
                <a:t>Print a copy of your confirmation statement</a:t>
              </a:r>
            </a:p>
            <a:p>
              <a:pPr marL="171450" lvl="1" indent="-171450" algn="l" defTabSz="711200">
                <a:lnSpc>
                  <a:spcPct val="90000"/>
                </a:lnSpc>
                <a:spcBef>
                  <a:spcPct val="0"/>
                </a:spcBef>
                <a:spcAft>
                  <a:spcPct val="15000"/>
                </a:spcAft>
                <a:buChar char="••"/>
              </a:pPr>
              <a:r>
                <a:rPr lang="en-US" sz="1400" kern="1200" dirty="0">
                  <a:solidFill>
                    <a:schemeClr val="tx2"/>
                  </a:solidFill>
                  <a:latin typeface="+mn-lt"/>
                  <a:ea typeface="+mn-ea"/>
                  <a:cs typeface="Times New Roman"/>
                </a:rPr>
                <a:t>Confirm elections and deduction amounts match selections </a:t>
              </a:r>
            </a:p>
          </p:txBody>
        </p:sp>
      </p:grpSp>
      <p:grpSp>
        <p:nvGrpSpPr>
          <p:cNvPr id="12" name="Group 11"/>
          <p:cNvGrpSpPr/>
          <p:nvPr/>
        </p:nvGrpSpPr>
        <p:grpSpPr>
          <a:xfrm>
            <a:off x="951547" y="4342410"/>
            <a:ext cx="5631815" cy="501840"/>
            <a:chOff x="402272" y="3066854"/>
            <a:chExt cx="5631815" cy="501840"/>
          </a:xfrm>
        </p:grpSpPr>
        <p:sp>
          <p:nvSpPr>
            <p:cNvPr id="13" name="Rounded Rectangle 12"/>
            <p:cNvSpPr/>
            <p:nvPr/>
          </p:nvSpPr>
          <p:spPr>
            <a:xfrm>
              <a:off x="402272" y="3066854"/>
              <a:ext cx="5631815" cy="501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4" name="Rounded Rectangle 14"/>
            <p:cNvSpPr txBox="1"/>
            <p:nvPr/>
          </p:nvSpPr>
          <p:spPr>
            <a:xfrm>
              <a:off x="426770" y="3091352"/>
              <a:ext cx="5582819"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869" tIns="0" rIns="212869" bIns="0" numCol="1" spcCol="1270" anchor="ctr" anchorCtr="0">
              <a:noAutofit/>
            </a:bodyPr>
            <a:lstStyle/>
            <a:p>
              <a:pPr lvl="0" algn="l" defTabSz="755650">
                <a:lnSpc>
                  <a:spcPct val="90000"/>
                </a:lnSpc>
                <a:spcBef>
                  <a:spcPct val="0"/>
                </a:spcBef>
                <a:spcAft>
                  <a:spcPct val="35000"/>
                </a:spcAft>
              </a:pPr>
              <a:r>
                <a:rPr lang="en-US" sz="1700" kern="1200" dirty="0"/>
                <a:t>Confirm</a:t>
              </a:r>
            </a:p>
          </p:txBody>
        </p:sp>
      </p:grpSp>
    </p:spTree>
    <p:extLst>
      <p:ext uri="{BB962C8B-B14F-4D97-AF65-F5344CB8AC3E}">
        <p14:creationId xmlns:p14="http://schemas.microsoft.com/office/powerpoint/2010/main" val="13076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95352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Disclaimer</a:t>
            </a:r>
          </a:p>
        </p:txBody>
      </p:sp>
      <p:sp>
        <p:nvSpPr>
          <p:cNvPr id="4" name="Content Placeholder 1"/>
          <p:cNvSpPr txBox="1">
            <a:spLocks/>
          </p:cNvSpPr>
          <p:nvPr/>
        </p:nvSpPr>
        <p:spPr>
          <a:xfrm>
            <a:off x="228600" y="4800600"/>
            <a:ext cx="5220855" cy="1901536"/>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900" b="0" i="0" u="none" strike="noStrike" kern="1200" baseline="0" noProof="0" dirty="0">
              <a:solidFill>
                <a:schemeClr val="bg1"/>
              </a:solidFill>
            </a:endParaRPr>
          </a:p>
          <a:p>
            <a:pPr marL="0" indent="0">
              <a:buNone/>
            </a:pPr>
            <a:r>
              <a:rPr lang="en-US" sz="900" dirty="0">
                <a:solidFill>
                  <a:schemeClr val="bg1"/>
                </a:solidFill>
              </a:rPr>
              <a:t>This document is an outline of the coverage proposed by the carrier(s), based on information provided by your company. It does not include all the terms, coverages, exclusions, limitations, and conditions of the actual contract language.  The policies themselves must be read for those details. The intent of this document is to provide you with general information about your employee benefit plans.  It does not necessarily address all the specific issues which may be applicable to you. It should not be construed as, nor is it intended to provide, legal advice. Questions regarding specific issues should be directed to your Human Resources/Benefits Department.</a:t>
            </a:r>
          </a:p>
        </p:txBody>
      </p:sp>
    </p:spTree>
    <p:extLst>
      <p:ext uri="{BB962C8B-B14F-4D97-AF65-F5344CB8AC3E}">
        <p14:creationId xmlns:p14="http://schemas.microsoft.com/office/powerpoint/2010/main" val="66053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955967"/>
            <a:ext cx="7349836" cy="990599"/>
          </a:xfrm>
        </p:spPr>
        <p:txBody>
          <a:bodyPr/>
          <a:lstStyle/>
          <a:p>
            <a:r>
              <a:rPr lang="en-US" dirty="0"/>
              <a:t>Premiums</a:t>
            </a:r>
          </a:p>
        </p:txBody>
      </p:sp>
    </p:spTree>
    <p:extLst>
      <p:ext uri="{BB962C8B-B14F-4D97-AF65-F5344CB8AC3E}">
        <p14:creationId xmlns:p14="http://schemas.microsoft.com/office/powerpoint/2010/main" val="32462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812"/>
            <a:ext cx="5943600" cy="822960"/>
          </a:xfrm>
        </p:spPr>
        <p:txBody>
          <a:bodyPr/>
          <a:lstStyle/>
          <a:p>
            <a:r>
              <a:rPr lang="en-US" dirty="0"/>
              <a:t>Medical Premiums</a:t>
            </a:r>
          </a:p>
        </p:txBody>
      </p:sp>
      <p:graphicFrame>
        <p:nvGraphicFramePr>
          <p:cNvPr id="8" name="Table 7"/>
          <p:cNvGraphicFramePr>
            <a:graphicFrameLocks noGrp="1"/>
          </p:cNvGraphicFramePr>
          <p:nvPr>
            <p:extLst>
              <p:ext uri="{D42A27DB-BD31-4B8C-83A1-F6EECF244321}">
                <p14:modId xmlns:p14="http://schemas.microsoft.com/office/powerpoint/2010/main" val="654454322"/>
              </p:ext>
            </p:extLst>
          </p:nvPr>
        </p:nvGraphicFramePr>
        <p:xfrm>
          <a:off x="356582" y="2088478"/>
          <a:ext cx="3718330" cy="2400228"/>
        </p:xfrm>
        <a:graphic>
          <a:graphicData uri="http://schemas.openxmlformats.org/drawingml/2006/table">
            <a:tbl>
              <a:tblPr firstRow="1"/>
              <a:tblGrid>
                <a:gridCol w="1859165">
                  <a:extLst>
                    <a:ext uri="{9D8B030D-6E8A-4147-A177-3AD203B41FA5}">
                      <a16:colId xmlns:a16="http://schemas.microsoft.com/office/drawing/2014/main" val="20000"/>
                    </a:ext>
                  </a:extLst>
                </a:gridCol>
                <a:gridCol w="1859165">
                  <a:extLst>
                    <a:ext uri="{9D8B030D-6E8A-4147-A177-3AD203B41FA5}">
                      <a16:colId xmlns:a16="http://schemas.microsoft.com/office/drawing/2014/main" val="20001"/>
                    </a:ext>
                  </a:extLst>
                </a:gridCol>
              </a:tblGrid>
              <a:tr h="47051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sz="1400" dirty="0">
                          <a:solidFill>
                            <a:schemeClr val="accent1"/>
                          </a:solidFill>
                        </a:rPr>
                        <a:t>Benefit Plan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dirty="0"/>
                        <a:t>Full-Time</a:t>
                      </a:r>
                      <a:endParaRPr lang="en-US" sz="1400" baseline="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solidFill>
                  </a:tcPr>
                </a:tc>
                <a:extLst>
                  <a:ext uri="{0D108BD9-81ED-4DB2-BD59-A6C34878D82A}">
                    <a16:rowId xmlns:a16="http://schemas.microsoft.com/office/drawing/2014/main" val="10000"/>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$38.73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1"/>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a:t>
                      </a:r>
                      <a:r>
                        <a:rPr lang="en-US" sz="1400" baseline="0" dirty="0">
                          <a:solidFill>
                            <a:schemeClr val="accent1"/>
                          </a:solidFill>
                        </a:rPr>
                        <a:t> + Spouse</a:t>
                      </a:r>
                      <a:endParaRPr lang="en-US" sz="1400" dirty="0">
                        <a:solidFill>
                          <a:schemeClr val="accent1"/>
                        </a:solidFill>
                      </a:endParaRPr>
                    </a:p>
                  </a:txBody>
                  <a:tcPr anchor="ctr">
                    <a:lnL w="12700" cmpd="sng">
                      <a:solidFill>
                        <a:sysClr val="window" lastClr="FFFFFF"/>
                      </a:solidFill>
                    </a:lnL>
                    <a:lnR w="12700" cmpd="sng">
                      <a:solidFill>
                        <a:sysClr val="window" lastClr="FFFFFF"/>
                      </a:solidFill>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$79.33</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2"/>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a:t>
                      </a:r>
                      <a:r>
                        <a:rPr lang="en-US" sz="1400" baseline="0" dirty="0">
                          <a:solidFill>
                            <a:schemeClr val="accent1"/>
                          </a:solidFill>
                        </a:rPr>
                        <a:t> + Child(</a:t>
                      </a:r>
                      <a:r>
                        <a:rPr lang="en-US" sz="1400" baseline="0" dirty="0" err="1">
                          <a:solidFill>
                            <a:schemeClr val="accent1"/>
                          </a:solidFill>
                        </a:rPr>
                        <a:t>ren</a:t>
                      </a:r>
                      <a:r>
                        <a:rPr lang="en-US" sz="1400" baseline="0" dirty="0">
                          <a:solidFill>
                            <a:schemeClr val="accent1"/>
                          </a:solidFill>
                        </a:rPr>
                        <a:t>)</a:t>
                      </a:r>
                      <a:endParaRPr lang="en-US" sz="1400" dirty="0">
                        <a:solidFill>
                          <a:schemeClr val="accent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$73.32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3"/>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Family</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$118.87</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4"/>
                  </a:ext>
                </a:extLst>
              </a:tr>
            </a:tbl>
          </a:graphicData>
        </a:graphic>
      </p:graphicFrame>
      <p:sp>
        <p:nvSpPr>
          <p:cNvPr id="6" name="Text Placeholder 3"/>
          <p:cNvSpPr>
            <a:spLocks noGrp="1"/>
          </p:cNvSpPr>
          <p:nvPr>
            <p:ph type="body" sz="quarter" idx="13"/>
          </p:nvPr>
        </p:nvSpPr>
        <p:spPr>
          <a:xfrm>
            <a:off x="228600" y="1511539"/>
            <a:ext cx="7772400" cy="411480"/>
          </a:xfrm>
        </p:spPr>
        <p:txBody>
          <a:bodyPr/>
          <a:lstStyle/>
          <a:p>
            <a:r>
              <a:rPr lang="en-US" dirty="0"/>
              <a:t>Employee Contribution Per Pay Period </a:t>
            </a:r>
          </a:p>
        </p:txBody>
      </p:sp>
    </p:spTree>
    <p:extLst>
      <p:ext uri="{BB962C8B-B14F-4D97-AF65-F5344CB8AC3E}">
        <p14:creationId xmlns:p14="http://schemas.microsoft.com/office/powerpoint/2010/main" val="12590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812"/>
            <a:ext cx="5943600" cy="822960"/>
          </a:xfrm>
        </p:spPr>
        <p:txBody>
          <a:bodyPr/>
          <a:lstStyle/>
          <a:p>
            <a:r>
              <a:rPr lang="en-US" dirty="0"/>
              <a:t>Dental Premiums</a:t>
            </a:r>
          </a:p>
        </p:txBody>
      </p:sp>
      <p:graphicFrame>
        <p:nvGraphicFramePr>
          <p:cNvPr id="8" name="Table 7"/>
          <p:cNvGraphicFramePr>
            <a:graphicFrameLocks noGrp="1"/>
          </p:cNvGraphicFramePr>
          <p:nvPr>
            <p:extLst>
              <p:ext uri="{D42A27DB-BD31-4B8C-83A1-F6EECF244321}">
                <p14:modId xmlns:p14="http://schemas.microsoft.com/office/powerpoint/2010/main" val="3153906307"/>
              </p:ext>
            </p:extLst>
          </p:nvPr>
        </p:nvGraphicFramePr>
        <p:xfrm>
          <a:off x="356588" y="2088478"/>
          <a:ext cx="4289824" cy="2352585"/>
        </p:xfrm>
        <a:graphic>
          <a:graphicData uri="http://schemas.openxmlformats.org/drawingml/2006/table">
            <a:tbl>
              <a:tblPr firstRow="1"/>
              <a:tblGrid>
                <a:gridCol w="2144912">
                  <a:extLst>
                    <a:ext uri="{9D8B030D-6E8A-4147-A177-3AD203B41FA5}">
                      <a16:colId xmlns:a16="http://schemas.microsoft.com/office/drawing/2014/main" val="20000"/>
                    </a:ext>
                  </a:extLst>
                </a:gridCol>
                <a:gridCol w="2144912">
                  <a:extLst>
                    <a:ext uri="{9D8B030D-6E8A-4147-A177-3AD203B41FA5}">
                      <a16:colId xmlns:a16="http://schemas.microsoft.com/office/drawing/2014/main" val="20001"/>
                    </a:ext>
                  </a:extLst>
                </a:gridCol>
              </a:tblGrid>
              <a:tr h="47051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sz="1400" dirty="0">
                          <a:solidFill>
                            <a:schemeClr val="accent1"/>
                          </a:solidFill>
                        </a:rPr>
                        <a:t>Benefit Plan</a:t>
                      </a:r>
                    </a:p>
                  </a:txBody>
                  <a:tcPr anchor="ctr">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dirty="0"/>
                        <a:t>Full-Time</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solidFill>
                  </a:tcPr>
                </a:tc>
                <a:extLst>
                  <a:ext uri="{0D108BD9-81ED-4DB2-BD59-A6C34878D82A}">
                    <a16:rowId xmlns:a16="http://schemas.microsoft.com/office/drawing/2014/main" val="10000"/>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 </a:t>
                      </a:r>
                    </a:p>
                  </a:txBody>
                  <a:tcPr anchor="ctr">
                    <a:lnL w="12700" cmpd="sng">
                      <a:solidFill>
                        <a:sysClr val="window" lastClr="FFFFFF"/>
                      </a:solidFill>
                    </a:lnL>
                    <a:lnR w="12700" cmpd="sng">
                      <a:solidFill>
                        <a:sysClr val="window" lastClr="FFFFFF"/>
                      </a:solidFill>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$1.47</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1"/>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a:t>
                      </a:r>
                      <a:r>
                        <a:rPr lang="en-US" sz="1400" baseline="0" dirty="0">
                          <a:solidFill>
                            <a:schemeClr val="accent1"/>
                          </a:solidFill>
                        </a:rPr>
                        <a:t> + Spouse</a:t>
                      </a:r>
                      <a:endParaRPr lang="en-US" sz="1400" dirty="0">
                        <a:solidFill>
                          <a:schemeClr val="accent1"/>
                        </a:solidFill>
                      </a:endParaRPr>
                    </a:p>
                  </a:txBody>
                  <a:tcPr anchor="ctr">
                    <a:lnL w="12700" cmpd="sng">
                      <a:solidFill>
                        <a:sysClr val="window" lastClr="FFFFFF"/>
                      </a:solidFill>
                    </a:lnL>
                    <a:lnR w="12700" cmpd="sng">
                      <a:solidFill>
                        <a:sysClr val="window" lastClr="FFFFFF"/>
                      </a:solidFill>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$2.93</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2"/>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a:t>
                      </a:r>
                      <a:r>
                        <a:rPr lang="en-US" sz="1400" baseline="0" dirty="0">
                          <a:solidFill>
                            <a:schemeClr val="accent1"/>
                          </a:solidFill>
                        </a:rPr>
                        <a:t> + Child(</a:t>
                      </a:r>
                      <a:r>
                        <a:rPr lang="en-US" sz="1400" baseline="0" dirty="0" err="1">
                          <a:solidFill>
                            <a:schemeClr val="accent1"/>
                          </a:solidFill>
                        </a:rPr>
                        <a:t>ren</a:t>
                      </a:r>
                      <a:r>
                        <a:rPr lang="en-US" sz="1400" baseline="0" dirty="0">
                          <a:solidFill>
                            <a:schemeClr val="accent1"/>
                          </a:solidFill>
                        </a:rPr>
                        <a:t>)</a:t>
                      </a:r>
                      <a:endParaRPr lang="en-US" sz="1400" dirty="0">
                        <a:solidFill>
                          <a:schemeClr val="accent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$3.31</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3"/>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Family</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$6.25</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4"/>
                  </a:ext>
                </a:extLst>
              </a:tr>
            </a:tbl>
          </a:graphicData>
        </a:graphic>
      </p:graphicFrame>
      <p:sp>
        <p:nvSpPr>
          <p:cNvPr id="4" name="Text Placeholder 3"/>
          <p:cNvSpPr>
            <a:spLocks noGrp="1"/>
          </p:cNvSpPr>
          <p:nvPr>
            <p:ph type="body" sz="quarter" idx="13"/>
          </p:nvPr>
        </p:nvSpPr>
        <p:spPr>
          <a:xfrm>
            <a:off x="228600" y="1511539"/>
            <a:ext cx="7772400" cy="411480"/>
          </a:xfrm>
        </p:spPr>
        <p:txBody>
          <a:bodyPr/>
          <a:lstStyle/>
          <a:p>
            <a:r>
              <a:rPr lang="en-US" dirty="0">
                <a:solidFill>
                  <a:srgbClr val="6FACDE"/>
                </a:solidFill>
              </a:rPr>
              <a:t>Employee Contribution Per Pay Period </a:t>
            </a:r>
          </a:p>
        </p:txBody>
      </p:sp>
    </p:spTree>
    <p:extLst>
      <p:ext uri="{BB962C8B-B14F-4D97-AF65-F5344CB8AC3E}">
        <p14:creationId xmlns:p14="http://schemas.microsoft.com/office/powerpoint/2010/main" val="41858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812"/>
            <a:ext cx="5943600" cy="822960"/>
          </a:xfrm>
        </p:spPr>
        <p:txBody>
          <a:bodyPr/>
          <a:lstStyle/>
          <a:p>
            <a:r>
              <a:rPr lang="en-US" dirty="0"/>
              <a:t>Vison Premiums</a:t>
            </a:r>
          </a:p>
        </p:txBody>
      </p:sp>
      <p:graphicFrame>
        <p:nvGraphicFramePr>
          <p:cNvPr id="8" name="Table 7"/>
          <p:cNvGraphicFramePr>
            <a:graphicFrameLocks noGrp="1"/>
          </p:cNvGraphicFramePr>
          <p:nvPr>
            <p:extLst>
              <p:ext uri="{D42A27DB-BD31-4B8C-83A1-F6EECF244321}">
                <p14:modId xmlns:p14="http://schemas.microsoft.com/office/powerpoint/2010/main" val="1706501315"/>
              </p:ext>
            </p:extLst>
          </p:nvPr>
        </p:nvGraphicFramePr>
        <p:xfrm>
          <a:off x="356588" y="2088478"/>
          <a:ext cx="4289824" cy="2352585"/>
        </p:xfrm>
        <a:graphic>
          <a:graphicData uri="http://schemas.openxmlformats.org/drawingml/2006/table">
            <a:tbl>
              <a:tblPr firstRow="1"/>
              <a:tblGrid>
                <a:gridCol w="2144912">
                  <a:extLst>
                    <a:ext uri="{9D8B030D-6E8A-4147-A177-3AD203B41FA5}">
                      <a16:colId xmlns:a16="http://schemas.microsoft.com/office/drawing/2014/main" val="20000"/>
                    </a:ext>
                  </a:extLst>
                </a:gridCol>
                <a:gridCol w="2144912">
                  <a:extLst>
                    <a:ext uri="{9D8B030D-6E8A-4147-A177-3AD203B41FA5}">
                      <a16:colId xmlns:a16="http://schemas.microsoft.com/office/drawing/2014/main" val="20001"/>
                    </a:ext>
                  </a:extLst>
                </a:gridCol>
              </a:tblGrid>
              <a:tr h="47051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sz="1400" dirty="0">
                          <a:solidFill>
                            <a:schemeClr val="accent1"/>
                          </a:solidFill>
                        </a:rPr>
                        <a:t>Benefit Plan</a:t>
                      </a:r>
                    </a:p>
                  </a:txBody>
                  <a:tcPr anchor="ctr">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dirty="0"/>
                        <a:t>Full-Time</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12700" cmpd="sng">
                      <a:solidFill>
                        <a:sysClr val="window" lastClr="FFFFFF"/>
                      </a:solidFill>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solidFill>
                  </a:tcPr>
                </a:tc>
                <a:extLst>
                  <a:ext uri="{0D108BD9-81ED-4DB2-BD59-A6C34878D82A}">
                    <a16:rowId xmlns:a16="http://schemas.microsoft.com/office/drawing/2014/main" val="10000"/>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 </a:t>
                      </a:r>
                    </a:p>
                  </a:txBody>
                  <a:tcPr anchor="ctr">
                    <a:lnL w="12700" cmpd="sng">
                      <a:solidFill>
                        <a:sysClr val="window" lastClr="FFFFFF"/>
                      </a:solidFill>
                    </a:lnL>
                    <a:lnR w="12700" cmpd="sng">
                      <a:solidFill>
                        <a:sysClr val="window" lastClr="FFFFFF"/>
                      </a:solidFill>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$0.39</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1"/>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a:t>
                      </a:r>
                      <a:r>
                        <a:rPr lang="en-US" sz="1400" baseline="0" dirty="0">
                          <a:solidFill>
                            <a:schemeClr val="accent1"/>
                          </a:solidFill>
                        </a:rPr>
                        <a:t> + Spouse</a:t>
                      </a:r>
                      <a:endParaRPr lang="en-US" sz="1400" dirty="0">
                        <a:solidFill>
                          <a:schemeClr val="accent1"/>
                        </a:solidFill>
                      </a:endParaRPr>
                    </a:p>
                  </a:txBody>
                  <a:tcPr anchor="ctr">
                    <a:lnL w="12700" cmpd="sng">
                      <a:solidFill>
                        <a:sysClr val="window" lastClr="FFFFFF"/>
                      </a:solidFill>
                    </a:lnL>
                    <a:lnR w="12700" cmpd="sng">
                      <a:solidFill>
                        <a:sysClr val="window" lastClr="FFFFFF"/>
                      </a:solidFill>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$0.68</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2"/>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Employee</a:t>
                      </a:r>
                      <a:r>
                        <a:rPr lang="en-US" sz="1400" baseline="0" dirty="0">
                          <a:solidFill>
                            <a:schemeClr val="accent1"/>
                          </a:solidFill>
                        </a:rPr>
                        <a:t> + Child(</a:t>
                      </a:r>
                      <a:r>
                        <a:rPr lang="en-US" sz="1400" baseline="0" dirty="0" err="1">
                          <a:solidFill>
                            <a:schemeClr val="accent1"/>
                          </a:solidFill>
                        </a:rPr>
                        <a:t>ren</a:t>
                      </a:r>
                      <a:r>
                        <a:rPr lang="en-US" sz="1400" baseline="0" dirty="0">
                          <a:solidFill>
                            <a:schemeClr val="accent1"/>
                          </a:solidFill>
                        </a:rPr>
                        <a:t>)</a:t>
                      </a:r>
                      <a:endParaRPr lang="en-US" sz="1400" dirty="0">
                        <a:solidFill>
                          <a:schemeClr val="accent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$0.81</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3"/>
                  </a:ext>
                </a:extLst>
              </a:tr>
              <a:tr h="47051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dirty="0">
                          <a:solidFill>
                            <a:schemeClr val="accent1"/>
                          </a:solidFill>
                        </a:rPr>
                        <a:t>Family</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dirty="0">
                          <a:solidFill>
                            <a:schemeClr val="tx1"/>
                          </a:solidFill>
                        </a:rPr>
                        <a:t>$1.01</a:t>
                      </a:r>
                    </a:p>
                  </a:txBody>
                  <a:tcPr anchor="ctr">
                    <a:lnL w="12700" cmpd="sng">
                      <a:solidFill>
                        <a:sysClr val="window" lastClr="FFFFFF"/>
                      </a:solidFill>
                    </a:lnL>
                    <a:lnR w="76200" cap="flat" cmpd="sng" algn="ctr">
                      <a:solidFill>
                        <a:sysClr val="window" lastClr="FFFFFF"/>
                      </a:solidFill>
                      <a:prstDash val="solid"/>
                      <a:round/>
                      <a:headEnd type="none" w="med" len="med"/>
                      <a:tailEnd type="none" w="med" len="med"/>
                    </a:lnR>
                    <a:lnT w="6350" cap="flat" cmpd="sng" algn="ctr">
                      <a:solidFill>
                        <a:srgbClr val="6FACDE"/>
                      </a:solidFill>
                      <a:prstDash val="solid"/>
                      <a:round/>
                      <a:headEnd type="none" w="med" len="med"/>
                      <a:tailEnd type="none" w="med" len="med"/>
                    </a:lnT>
                    <a:lnB w="6350" cap="flat" cmpd="sng" algn="ctr">
                      <a:solidFill>
                        <a:srgbClr val="6FACDE"/>
                      </a:solidFill>
                      <a:prstDash val="solid"/>
                      <a:round/>
                      <a:headEnd type="none" w="med" len="med"/>
                      <a:tailEnd type="none" w="med" len="med"/>
                    </a:lnB>
                    <a:lnTlToBr w="12700" cmpd="sng">
                      <a:noFill/>
                      <a:prstDash val="solid"/>
                    </a:lnTlToBr>
                    <a:lnBlToTr w="12700" cmpd="sng">
                      <a:noFill/>
                      <a:prstDash val="solid"/>
                    </a:lnBlToTr>
                    <a:solidFill>
                      <a:srgbClr val="6FACDE">
                        <a:lumMod val="20000"/>
                        <a:lumOff val="80000"/>
                      </a:srgbClr>
                    </a:solidFill>
                  </a:tcPr>
                </a:tc>
                <a:extLst>
                  <a:ext uri="{0D108BD9-81ED-4DB2-BD59-A6C34878D82A}">
                    <a16:rowId xmlns:a16="http://schemas.microsoft.com/office/drawing/2014/main" val="10004"/>
                  </a:ext>
                </a:extLst>
              </a:tr>
            </a:tbl>
          </a:graphicData>
        </a:graphic>
      </p:graphicFrame>
      <p:sp>
        <p:nvSpPr>
          <p:cNvPr id="4" name="Text Placeholder 3"/>
          <p:cNvSpPr>
            <a:spLocks noGrp="1"/>
          </p:cNvSpPr>
          <p:nvPr>
            <p:ph type="body" sz="quarter" idx="13"/>
          </p:nvPr>
        </p:nvSpPr>
        <p:spPr>
          <a:xfrm>
            <a:off x="228600" y="1511539"/>
            <a:ext cx="7772400" cy="411480"/>
          </a:xfrm>
        </p:spPr>
        <p:txBody>
          <a:bodyPr/>
          <a:lstStyle/>
          <a:p>
            <a:r>
              <a:rPr lang="en-US" dirty="0">
                <a:solidFill>
                  <a:srgbClr val="6FACDE"/>
                </a:solidFill>
              </a:rPr>
              <a:t>Employee Contribution Per Pay Period </a:t>
            </a:r>
          </a:p>
        </p:txBody>
      </p:sp>
    </p:spTree>
    <p:extLst>
      <p:ext uri="{BB962C8B-B14F-4D97-AF65-F5344CB8AC3E}">
        <p14:creationId xmlns:p14="http://schemas.microsoft.com/office/powerpoint/2010/main" val="332604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955967"/>
            <a:ext cx="7349836" cy="990599"/>
          </a:xfrm>
        </p:spPr>
        <p:txBody>
          <a:bodyPr/>
          <a:lstStyle/>
          <a:p>
            <a:r>
              <a:rPr lang="en-US" dirty="0"/>
              <a:t>Plans Offered</a:t>
            </a:r>
          </a:p>
        </p:txBody>
      </p:sp>
    </p:spTree>
    <p:extLst>
      <p:ext uri="{BB962C8B-B14F-4D97-AF65-F5344CB8AC3E}">
        <p14:creationId xmlns:p14="http://schemas.microsoft.com/office/powerpoint/2010/main" val="141939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Custom Design">
  <a:themeElements>
    <a:clrScheme name="Corp PPT Palette">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3d787eaa-321a-4c3f-851b-c87ee84881bc" xsi:nil="true"/>
    <_dlc_DocId xmlns="3d787eaa-321a-4c3f-851b-c87ee84881bc">FX72NJ2FWZCQ-1342583861-258</_dlc_DocId>
    <GBS_DMS_Date xmlns="3d787eaa-321a-4c3f-851b-c87ee84881bc">2025-01-01T08:00:00+00:00</GBS_DMS_Date>
    <_dlc_DocIdUrl xmlns="3d787eaa-321a-4c3f-851b-c87ee84881bc">
      <Url>https://ajg0.sharepoint.com/teams/gbs-dms-0ddf1a70-20db-ea11-a813-000d3a3479c5/_layouts/15/DocIdRedir.aspx?ID=FX72NJ2FWZCQ-1342583861-258</Url>
      <Description>FX72NJ2FWZCQ-1342583861-258</Description>
    </_dlc_DocIdUrl>
    <EOY_Destruction_Date xmlns="3d787eaa-321a-4c3f-851b-c87ee84881bc" xsi:nil="true"/>
    <Plan_End_Date xmlns="3d787eaa-321a-4c3f-851b-c87ee84881bc" xsi:nil="true"/>
    <GBS_DMS_Document_Status xmlns="3d787eaa-321a-4c3f-851b-c87ee84881bc" xsi:nil="true"/>
    <Plan_ID xmlns="3d787eaa-321a-4c3f-851b-c87ee84881bc" xsi:nil="true"/>
    <Final xmlns="3d787eaa-321a-4c3f-851b-c87ee84881bc">true</Final>
    <Review_Due_Date xmlns="3d787eaa-321a-4c3f-851b-c87ee84881bc" xsi:nil="true"/>
    <AMPTaskID xmlns="3d787eaa-321a-4c3f-851b-c87ee84881bc" xsi:nil="true"/>
    <GBS_Active_With_Client xmlns="3d787eaa-321a-4c3f-851b-c87ee84881bc">false</GBS_Active_With_Client>
    <Peer_Reviewed xmlns="3d787eaa-321a-4c3f-851b-c87ee84881bc">true</Peer_Reviewed>
    <Peer_x005f_x0020_Reviewer xmlns="3d787eaa-321a-4c3f-851b-c87ee84881bc">
      <UserInfo>
        <DisplayName/>
        <AccountId xsi:nil="true"/>
        <AccountType/>
      </UserInfo>
    </Peer_x005f_x0020_Reviewer>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mployee Communications" ma:contentTypeID="0x0101003FE33D5B220E468CBF558EC9ECA847B60060F0F0E2747007498DCBDE3D871CD0CD" ma:contentTypeVersion="17" ma:contentTypeDescription="Create a new document." ma:contentTypeScope="" ma:versionID="1a249145e45a3dd70e0c6e1d47d73129">
  <xsd:schema xmlns:xsd="http://www.w3.org/2001/XMLSchema" xmlns:xs="http://www.w3.org/2001/XMLSchema" xmlns:p="http://schemas.microsoft.com/office/2006/metadata/properties" xmlns:ns2="3d787eaa-321a-4c3f-851b-c87ee84881bc" targetNamespace="http://schemas.microsoft.com/office/2006/metadata/properties" ma:root="true" ma:fieldsID="fe8edc86dccf7bb5d7a22bd21640cb12" ns2:_="">
    <xsd:import namespace="3d787eaa-321a-4c3f-851b-c87ee84881bc"/>
    <xsd:element name="properties">
      <xsd:complexType>
        <xsd:sequence>
          <xsd:element name="documentManagement">
            <xsd:complexType>
              <xsd:all>
                <xsd:element ref="ns2:GBS_DMS_Date" minOccurs="0"/>
                <xsd:element ref="ns2:Plan_End_Date" minOccurs="0"/>
                <xsd:element ref="ns2:GBS_Active_With_Client" minOccurs="0"/>
                <xsd:element ref="ns2:Peer_Reviewed" minOccurs="0"/>
                <xsd:element ref="ns2:Final" minOccurs="0"/>
                <xsd:element ref="ns2:GBS_DMS_Document_Status" minOccurs="0"/>
                <xsd:element ref="ns2:AMPTaskID" minOccurs="0"/>
                <xsd:element ref="ns2:Plan_ID" minOccurs="0"/>
                <xsd:element ref="ns2:_dlc_DocId" minOccurs="0"/>
                <xsd:element ref="ns2:_dlc_DocIdUrl" minOccurs="0"/>
                <xsd:element ref="ns2:_dlc_DocIdPersistId" minOccurs="0"/>
                <xsd:element ref="ns2:EOY_Destruction_Date" minOccurs="0"/>
                <xsd:element ref="ns2:Peer_x005f_x0020_Reviewer" minOccurs="0"/>
                <xsd:element ref="ns2:Review_Due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87eaa-321a-4c3f-851b-c87ee84881bc" elementFormDefault="qualified">
    <xsd:import namespace="http://schemas.microsoft.com/office/2006/documentManagement/types"/>
    <xsd:import namespace="http://schemas.microsoft.com/office/infopath/2007/PartnerControls"/>
    <xsd:element name="GBS_DMS_Date" ma:index="8" nillable="true" ma:displayName="Date" ma:default="" ma:format="DateOnly" ma:internalName="GBS_DMS_Date">
      <xsd:simpleType>
        <xsd:restriction base="dms:DateTime"/>
      </xsd:simpleType>
    </xsd:element>
    <xsd:element name="Plan_End_Date" ma:index="9" nillable="true" ma:displayName="Plan End Date" ma:default="" ma:format="DateOnly" ma:hidden="true" ma:internalName="Plan_End_Date" ma:readOnly="false">
      <xsd:simpleType>
        <xsd:restriction base="dms:DateTime"/>
      </xsd:simpleType>
    </xsd:element>
    <xsd:element name="GBS_Active_With_Client" ma:index="10" nillable="true" ma:displayName="Active With Client" ma:hidden="true" ma:internalName="GBS_Active_With_Client" ma:readOnly="false">
      <xsd:simpleType>
        <xsd:restriction base="dms:Boolean"/>
      </xsd:simpleType>
    </xsd:element>
    <xsd:element name="Peer_Reviewed" ma:index="11" nillable="true" ma:displayName="Peer Review Required" ma:hidden="true" ma:internalName="Peer_Reviewed" ma:readOnly="false">
      <xsd:simpleType>
        <xsd:restriction base="dms:Boolean"/>
      </xsd:simpleType>
    </xsd:element>
    <xsd:element name="Final" ma:index="12" nillable="true" ma:displayName="Final Required" ma:hidden="true" ma:internalName="Final" ma:readOnly="false">
      <xsd:simpleType>
        <xsd:restriction base="dms:Boolean"/>
      </xsd:simpleType>
    </xsd:element>
    <xsd:element name="GBS_DMS_Document_Status" ma:index="13" nillable="true" ma:displayName="Document Status" ma:hidden="true" ma:internalName="GBS_DMS_Document_Status" ma:readOnly="false">
      <xsd:simpleType>
        <xsd:restriction base="dms:Choice">
          <xsd:enumeration value=""/>
          <xsd:enumeration value="PR Pending"/>
          <xsd:enumeration value="PR Complete"/>
          <xsd:enumeration value="Final"/>
          <xsd:enumeration value="Sold"/>
        </xsd:restriction>
      </xsd:simpleType>
    </xsd:element>
    <xsd:element name="AMPTaskID" ma:index="14" nillable="true" ma:displayName="AMPTaskID" ma:hidden="true" ma:internalName="AMPTaskID" ma:readOnly="false">
      <xsd:simpleType>
        <xsd:restriction base="dms:Text"/>
      </xsd:simpleType>
    </xsd:element>
    <xsd:element name="Plan_ID" ma:index="15" nillable="true" ma:displayName="Plan ID" ma:hidden="true" ma:internalName="Plan_ID" ma:readOnly="false">
      <xsd:simpleType>
        <xsd:restriction base="dms:Text"/>
      </xsd:simpleType>
    </xsd:element>
    <xsd:element name="_dlc_DocId" ma:index="16" nillable="true" ma:displayName="Document ID Value" ma:description="The value of the document ID assigned to this item." ma:hidden="true" ma:indexed="true" ma:internalName="_dlc_DocId" ma:readOnly="false">
      <xsd:simpleType>
        <xsd:restriction base="dms:Text"/>
      </xsd:simpleType>
    </xsd:element>
    <xsd:element name="_dlc_DocIdUrl" ma:index="17"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false">
      <xsd:simpleType>
        <xsd:restriction base="dms:Boolean"/>
      </xsd:simpleType>
    </xsd:element>
    <xsd:element name="EOY_Destruction_Date" ma:index="19" nillable="true" ma:displayName="EOY Destruction Date" ma:default="" ma:format="DateOnly" ma:hidden="true" ma:internalName="EOY_Destruction_Date" ma:readOnly="false">
      <xsd:simpleType>
        <xsd:restriction base="dms:DateTime"/>
      </xsd:simpleType>
    </xsd:element>
    <xsd:element name="Peer_x005f_x0020_Reviewer" ma:index="20" nillable="true" ma:displayName="Peer Reviewer" ma:hidden="true" ma:internalName="Peer_x0020_Review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Due_Date" ma:index="21" nillable="true" ma:displayName="Review Due Date" ma:default="" ma:format="DateOnly" ma:hidden="true" ma:internalName="Review_Due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0AB86C-E82B-4AAE-8EE6-3DEE3CC88644}">
  <ds:schemaRefs>
    <ds:schemaRef ds:uri="http://schemas.microsoft.com/office/2006/documentManagement/types"/>
    <ds:schemaRef ds:uri="http://schemas.microsoft.com/office/2006/metadata/properties"/>
    <ds:schemaRef ds:uri="http://purl.org/dc/dcmitype/"/>
    <ds:schemaRef ds:uri="http://www.w3.org/XML/1998/namespace"/>
    <ds:schemaRef ds:uri="3d787eaa-321a-4c3f-851b-c87ee84881bc"/>
    <ds:schemaRef ds:uri="http://purl.org/dc/terms/"/>
    <ds:schemaRef ds:uri="http://schemas.microsoft.com/office/infopath/2007/PartnerControl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5F7DE596-9CF0-4CBB-BAA6-FF930716EECF}">
  <ds:schemaRefs>
    <ds:schemaRef ds:uri="http://schemas.microsoft.com/sharepoint/events"/>
  </ds:schemaRefs>
</ds:datastoreItem>
</file>

<file path=customXml/itemProps3.xml><?xml version="1.0" encoding="utf-8"?>
<ds:datastoreItem xmlns:ds="http://schemas.openxmlformats.org/officeDocument/2006/customXml" ds:itemID="{B0D64647-F725-471B-A65A-9C5FEECBF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787eaa-321a-4c3f-851b-c87ee8488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2E8188F-B74C-4D25-A74E-6E8E18E55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13945</TotalTime>
  <Words>4390</Words>
  <Application>Microsoft Office PowerPoint</Application>
  <PresentationFormat>On-screen Show (4:3)</PresentationFormat>
  <Paragraphs>918</Paragraphs>
  <Slides>43</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Aptos Narrow</vt:lpstr>
      <vt:lpstr>Arial</vt:lpstr>
      <vt:lpstr>Calibri</vt:lpstr>
      <vt:lpstr>Courier New</vt:lpstr>
      <vt:lpstr>Lato</vt:lpstr>
      <vt:lpstr>Lato (Body)</vt:lpstr>
      <vt:lpstr>NewsGoth BT</vt:lpstr>
      <vt:lpstr>Times New Roman</vt:lpstr>
      <vt:lpstr>Wingdings</vt:lpstr>
      <vt:lpstr>4_Custom Design</vt:lpstr>
      <vt:lpstr>Welcome to City of Urbandale 2026 Open Enrollment</vt:lpstr>
      <vt:lpstr>Welcome to City of Urbandale Open Enrollment</vt:lpstr>
      <vt:lpstr>Special Enrollment Periods</vt:lpstr>
      <vt:lpstr>What Is New?</vt:lpstr>
      <vt:lpstr>Premiums</vt:lpstr>
      <vt:lpstr>Medical Premiums</vt:lpstr>
      <vt:lpstr>Dental Premiums</vt:lpstr>
      <vt:lpstr>Vison Premiums</vt:lpstr>
      <vt:lpstr>Plans Offered</vt:lpstr>
      <vt:lpstr>Medical Plans Offered</vt:lpstr>
      <vt:lpstr>Insurance Terms to Know</vt:lpstr>
      <vt:lpstr>80% Coinsurance Large Claim Example</vt:lpstr>
      <vt:lpstr>Medical Plan Grids</vt:lpstr>
      <vt:lpstr>How Can You Save  Money on Healthcare?</vt:lpstr>
      <vt:lpstr>You have control over more than you may think!</vt:lpstr>
      <vt:lpstr>Where to Go for Care</vt:lpstr>
      <vt:lpstr>A Look Into Healthcare Costs</vt:lpstr>
      <vt:lpstr>Think Virtual Care First </vt:lpstr>
      <vt:lpstr>Wellmark 365 Discounts</vt:lpstr>
      <vt:lpstr>Dental Plans Offered</vt:lpstr>
      <vt:lpstr>Delta Dental To-Go Benefit </vt:lpstr>
      <vt:lpstr>Vision Plans Offered</vt:lpstr>
      <vt:lpstr>Vision Plan Enhancements</vt:lpstr>
      <vt:lpstr>How the Flexible Spending Account (FSA) Works</vt:lpstr>
      <vt:lpstr>Eligible FSA Expenses – Not a Full List</vt:lpstr>
      <vt:lpstr>How Much Can I Save? </vt:lpstr>
      <vt:lpstr>FSA Receipt Reporting </vt:lpstr>
      <vt:lpstr>Life &amp; Accidental Death &amp; Dismemberment (AD&amp;D) Plans Offered</vt:lpstr>
      <vt:lpstr>Disability Plans Offered</vt:lpstr>
      <vt:lpstr>Symetra Value Adds </vt:lpstr>
      <vt:lpstr>Accident Plan Offered</vt:lpstr>
      <vt:lpstr>Accident Plan Enhancements </vt:lpstr>
      <vt:lpstr>Accident Plan Rates</vt:lpstr>
      <vt:lpstr>Critical Illness Plan Offered</vt:lpstr>
      <vt:lpstr>Critical Illness Plan Enhancements </vt:lpstr>
      <vt:lpstr>Critical Illness Plan Rates – Tobacco </vt:lpstr>
      <vt:lpstr>Critical Illness Plan Rates – Non-Tobacco</vt:lpstr>
      <vt:lpstr>Employee Discount Program</vt:lpstr>
      <vt:lpstr>Legal and Identity Theft Protection</vt:lpstr>
      <vt:lpstr>PowerPoint Presentation</vt:lpstr>
      <vt:lpstr>Next Steps</vt:lpstr>
      <vt:lpstr>Questions?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CSO_Open Enrollment Presentation Template_v1.2_2.14.23</dc:title>
  <dc:creator>Andy Stauffer</dc:creator>
  <cp:lastModifiedBy>Beth Lauck</cp:lastModifiedBy>
  <cp:revision>649</cp:revision>
  <cp:lastPrinted>2025-10-16T21:05:43Z</cp:lastPrinted>
  <dcterms:created xsi:type="dcterms:W3CDTF">2013-08-14T21:58:14Z</dcterms:created>
  <dcterms:modified xsi:type="dcterms:W3CDTF">2025-10-17T21:27:32Z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0x0101003FE33D5B220E468CBF558EC9ECA847B60060F0F0E2747007498DCBDE3D871CD0CD</vt:lpwstr>
  </property>
  <property fmtid="{D5CDD505-2E9C-101B-9397-08002B2CF9AE}" pid="3" name="GBSKeywords">
    <vt:lpwstr/>
  </property>
  <property fmtid="{D5CDD505-2E9C-101B-9397-08002B2CF9AE}" pid="4" name="ma6de4ee3b4e43f8b5ce4e7e395230de">
    <vt:lpwstr>Employee Communications|6ce1915b-973a-41f1-aa77-740a8c9b4106</vt:lpwstr>
  </property>
  <property fmtid="{D5CDD505-2E9C-101B-9397-08002B2CF9AE}" pid="5" name="GBSFileStandards">
    <vt:lpwstr>557;#Employee Communications|6ce1915b-973a-41f1-aa77-740a8c9b4106</vt:lpwstr>
  </property>
  <property fmtid="{D5CDD505-2E9C-101B-9397-08002B2CF9AE}" pid="6" name="GBSTopic">
    <vt:lpwstr/>
  </property>
  <property fmtid="{D5CDD505-2E9C-101B-9397-08002B2CF9AE}" pid="7" name="GBSSubTopic">
    <vt:lpwstr/>
  </property>
  <property fmtid="{D5CDD505-2E9C-101B-9397-08002B2CF9AE}" pid="8" name="_dlc_DocIdItemGuid">
    <vt:lpwstr>ee6a5620-f7fb-42ed-a7fa-6a8711365fea</vt:lpwstr>
  </property>
  <property fmtid="{D5CDD505-2E9C-101B-9397-08002B2CF9AE}" pid="9" name="ComplianceAssetId">
    <vt:lpwstr>0ddf1a70-20db-ea11-a813-000d3a3479c5</vt:lpwstr>
  </property>
</Properties>
</file>